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7" r:id="rId1"/>
  </p:sldMasterIdLst>
  <p:notesMasterIdLst>
    <p:notesMasterId r:id="rId65"/>
  </p:notesMasterIdLst>
  <p:sldIdLst>
    <p:sldId id="256" r:id="rId2"/>
    <p:sldId id="257" r:id="rId3"/>
    <p:sldId id="471" r:id="rId4"/>
    <p:sldId id="418" r:id="rId5"/>
    <p:sldId id="469" r:id="rId6"/>
    <p:sldId id="473" r:id="rId7"/>
    <p:sldId id="474" r:id="rId8"/>
    <p:sldId id="477" r:id="rId9"/>
    <p:sldId id="475" r:id="rId10"/>
    <p:sldId id="478" r:id="rId11"/>
    <p:sldId id="476" r:id="rId12"/>
    <p:sldId id="470" r:id="rId13"/>
    <p:sldId id="433" r:id="rId14"/>
    <p:sldId id="456" r:id="rId15"/>
    <p:sldId id="472" r:id="rId16"/>
    <p:sldId id="420" r:id="rId17"/>
    <p:sldId id="479" r:id="rId18"/>
    <p:sldId id="421" r:id="rId19"/>
    <p:sldId id="518" r:id="rId20"/>
    <p:sldId id="519" r:id="rId21"/>
    <p:sldId id="520" r:id="rId22"/>
    <p:sldId id="521" r:id="rId23"/>
    <p:sldId id="522" r:id="rId24"/>
    <p:sldId id="523" r:id="rId25"/>
    <p:sldId id="524" r:id="rId26"/>
    <p:sldId id="525" r:id="rId27"/>
    <p:sldId id="526" r:id="rId28"/>
    <p:sldId id="527" r:id="rId29"/>
    <p:sldId id="528" r:id="rId30"/>
    <p:sldId id="529" r:id="rId31"/>
    <p:sldId id="530" r:id="rId32"/>
    <p:sldId id="531" r:id="rId33"/>
    <p:sldId id="480" r:id="rId34"/>
    <p:sldId id="481" r:id="rId35"/>
    <p:sldId id="482" r:id="rId36"/>
    <p:sldId id="483" r:id="rId37"/>
    <p:sldId id="484" r:id="rId38"/>
    <p:sldId id="485" r:id="rId39"/>
    <p:sldId id="486" r:id="rId40"/>
    <p:sldId id="487" r:id="rId41"/>
    <p:sldId id="488" r:id="rId42"/>
    <p:sldId id="491" r:id="rId43"/>
    <p:sldId id="494" r:id="rId44"/>
    <p:sldId id="492" r:id="rId45"/>
    <p:sldId id="493" r:id="rId46"/>
    <p:sldId id="495" r:id="rId47"/>
    <p:sldId id="496" r:id="rId48"/>
    <p:sldId id="497" r:id="rId49"/>
    <p:sldId id="501" r:id="rId50"/>
    <p:sldId id="502" r:id="rId51"/>
    <p:sldId id="503" r:id="rId52"/>
    <p:sldId id="506" r:id="rId53"/>
    <p:sldId id="507" r:id="rId54"/>
    <p:sldId id="508" r:id="rId55"/>
    <p:sldId id="509" r:id="rId56"/>
    <p:sldId id="510" r:id="rId57"/>
    <p:sldId id="511" r:id="rId58"/>
    <p:sldId id="512" r:id="rId59"/>
    <p:sldId id="513" r:id="rId60"/>
    <p:sldId id="514" r:id="rId61"/>
    <p:sldId id="515" r:id="rId62"/>
    <p:sldId id="516" r:id="rId63"/>
    <p:sldId id="517"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9429A7-596B-4A4A-BEDD-8F39D3655707}">
          <p14:sldIdLst>
            <p14:sldId id="256"/>
            <p14:sldId id="257"/>
            <p14:sldId id="471"/>
            <p14:sldId id="418"/>
          </p14:sldIdLst>
        </p14:section>
        <p14:section name="MDB1031 ADVANCED ENGLISH 1" id="{69E3305C-FAEA-7C46-97F6-F5C5C38EFE68}">
          <p14:sldIdLst>
            <p14:sldId id="469"/>
            <p14:sldId id="473"/>
            <p14:sldId id="474"/>
            <p14:sldId id="477"/>
            <p14:sldId id="475"/>
            <p14:sldId id="478"/>
            <p14:sldId id="476"/>
            <p14:sldId id="470"/>
            <p14:sldId id="433"/>
            <p14:sldId id="456"/>
            <p14:sldId id="472"/>
            <p14:sldId id="420"/>
            <p14:sldId id="479"/>
            <p14:sldId id="421"/>
          </p14:sldIdLst>
        </p14:section>
        <p14:section name="MDB1131 ADVANCED ENGLISH 1 (BÖTE)" id="{B0F777A8-985F-D34D-93C5-880BD0CB05B7}">
          <p14:sldIdLst>
            <p14:sldId id="518"/>
            <p14:sldId id="519"/>
            <p14:sldId id="520"/>
            <p14:sldId id="521"/>
            <p14:sldId id="522"/>
            <p14:sldId id="523"/>
            <p14:sldId id="524"/>
            <p14:sldId id="525"/>
            <p14:sldId id="526"/>
            <p14:sldId id="527"/>
            <p14:sldId id="528"/>
            <p14:sldId id="529"/>
            <p14:sldId id="530"/>
            <p14:sldId id="531"/>
          </p14:sldIdLst>
        </p14:section>
        <p14:section name="MDB2051 READING AND SPEAKING IN ENGLISH" id="{8716472B-66B0-6749-AF0A-59A6BE19D135}">
          <p14:sldIdLst>
            <p14:sldId id="480"/>
            <p14:sldId id="481"/>
            <p14:sldId id="482"/>
            <p14:sldId id="483"/>
            <p14:sldId id="484"/>
            <p14:sldId id="485"/>
            <p14:sldId id="486"/>
            <p14:sldId id="487"/>
            <p14:sldId id="488"/>
            <p14:sldId id="491"/>
            <p14:sldId id="494"/>
            <p14:sldId id="492"/>
            <p14:sldId id="493"/>
          </p14:sldIdLst>
        </p14:section>
        <p14:section name="MDB1051 ENGLISH 1" id="{7D3EDBAF-7372-E44C-94E2-847BD56785BB}">
          <p14:sldIdLst>
            <p14:sldId id="495"/>
            <p14:sldId id="496"/>
            <p14:sldId id="497"/>
            <p14:sldId id="501"/>
            <p14:sldId id="502"/>
            <p14:sldId id="503"/>
            <p14:sldId id="506"/>
            <p14:sldId id="507"/>
            <p14:sldId id="508"/>
          </p14:sldIdLst>
        </p14:section>
        <p14:section name="MDB1091 ENGLISH 1" id="{0ACFD69A-3A59-CE4A-BA98-DDCF0E1F238F}">
          <p14:sldIdLst>
            <p14:sldId id="509"/>
            <p14:sldId id="510"/>
            <p14:sldId id="511"/>
            <p14:sldId id="512"/>
            <p14:sldId id="513"/>
            <p14:sldId id="514"/>
            <p14:sldId id="515"/>
            <p14:sldId id="516"/>
            <p14:sldId id="51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autoAdjust="0"/>
    <p:restoredTop sz="94660"/>
  </p:normalViewPr>
  <p:slideViewPr>
    <p:cSldViewPr snapToGrid="0">
      <p:cViewPr varScale="1">
        <p:scale>
          <a:sx n="129" d="100"/>
          <a:sy n="129" d="100"/>
        </p:scale>
        <p:origin x="49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E6F01-3F09-4B90-B3AB-689317BE7B01}" type="datetimeFigureOut">
              <a:rPr lang="tr-TR" smtClean="0"/>
              <a:t>22.09.2018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4962F-77DF-4ECD-A3CE-CEB496A8542E}" type="slidenum">
              <a:rPr lang="tr-TR" smtClean="0"/>
              <a:t>‹#›</a:t>
            </a:fld>
            <a:endParaRPr lang="tr-TR"/>
          </a:p>
        </p:txBody>
      </p:sp>
    </p:spTree>
    <p:extLst>
      <p:ext uri="{BB962C8B-B14F-4D97-AF65-F5344CB8AC3E}">
        <p14:creationId xmlns:p14="http://schemas.microsoft.com/office/powerpoint/2010/main" val="228117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8664C608-40B1-4030-A28D-5B74BC98ADCE}" type="datetimeFigureOut">
              <a:rPr lang="en-US" smtClean="0"/>
              <a:t>9/22/18</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210196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9/22/18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391202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9/22/18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6254677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64C608-40B1-4030-A28D-5B74BC98ADCE}" type="datetimeFigureOut">
              <a:rPr lang="en-US" smtClean="0"/>
              <a:t>9/22/18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838890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664C608-40B1-4030-A28D-5B74BC98ADCE}" type="datetimeFigureOut">
              <a:rPr lang="en-US" smtClean="0"/>
              <a:t>9/22/18</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1007915"/>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64C608-40B1-4030-A28D-5B74BC98ADCE}" type="datetimeFigureOut">
              <a:rPr lang="en-US" smtClean="0"/>
              <a:t>9/22/18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713159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64C608-40B1-4030-A28D-5B74BC98ADCE}" type="datetimeFigureOut">
              <a:rPr lang="en-US" smtClean="0"/>
              <a:t>9/22/18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401433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64C608-40B1-4030-A28D-5B74BC98ADCE}" type="datetimeFigureOut">
              <a:rPr lang="en-US" smtClean="0"/>
              <a:t>9/22/18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1385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4C608-40B1-4030-A28D-5B74BC98ADCE}" type="datetimeFigureOut">
              <a:rPr lang="en-US" smtClean="0"/>
              <a:t>9/22/18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460650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664C608-40B1-4030-A28D-5B74BC98ADCE}" type="datetimeFigureOut">
              <a:rPr lang="en-US" smtClean="0"/>
              <a:t>9/22/18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345356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8664C608-40B1-4030-A28D-5B74BC98ADCE}" type="datetimeFigureOut">
              <a:rPr lang="en-US" smtClean="0"/>
              <a:t>9/22/18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61071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9/22/18</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7596453"/>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122EA5D-73EE-4497-9367-D36FB74D7704}"/>
              </a:ext>
            </a:extLst>
          </p:cNvPr>
          <p:cNvSpPr>
            <a:spLocks noGrp="1"/>
          </p:cNvSpPr>
          <p:nvPr>
            <p:ph type="ctrTitle"/>
          </p:nvPr>
        </p:nvSpPr>
        <p:spPr>
          <a:xfrm>
            <a:off x="1561708" y="2091262"/>
            <a:ext cx="9068586" cy="3116841"/>
          </a:xfrm>
        </p:spPr>
        <p:txBody>
          <a:bodyPr>
            <a:normAutofit fontScale="90000"/>
          </a:bodyPr>
          <a:lstStyle/>
          <a:p>
            <a:r>
              <a:rPr lang="en-US" sz="5400" dirty="0"/>
              <a:t>2018-2019 academıc year</a:t>
            </a:r>
            <a:br>
              <a:rPr lang="en-US" sz="5400" dirty="0"/>
            </a:br>
            <a:br>
              <a:rPr lang="en-US" sz="5400" dirty="0"/>
            </a:br>
            <a:r>
              <a:rPr lang="en-US" sz="5400" dirty="0"/>
              <a:t>DEPARTMENT OF MODERN LANGUAGES </a:t>
            </a:r>
            <a:br>
              <a:rPr lang="en-US" sz="5400" dirty="0"/>
            </a:br>
            <a:r>
              <a:rPr lang="en-US" sz="5400" dirty="0" err="1"/>
              <a:t>fırst</a:t>
            </a:r>
            <a:r>
              <a:rPr lang="en-US" sz="5400" dirty="0"/>
              <a:t> day presentatıon</a:t>
            </a:r>
          </a:p>
        </p:txBody>
      </p:sp>
    </p:spTree>
    <p:extLst>
      <p:ext uri="{BB962C8B-B14F-4D97-AF65-F5344CB8AC3E}">
        <p14:creationId xmlns:p14="http://schemas.microsoft.com/office/powerpoint/2010/main" val="158670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1128-0C29-284F-8D03-B7ED54FC3D45}"/>
              </a:ext>
            </a:extLst>
          </p:cNvPr>
          <p:cNvSpPr>
            <a:spLocks noGrp="1"/>
          </p:cNvSpPr>
          <p:nvPr>
            <p:ph type="title"/>
          </p:nvPr>
        </p:nvSpPr>
        <p:spPr/>
        <p:txBody>
          <a:bodyPr>
            <a:normAutofit fontScale="90000"/>
          </a:bodyPr>
          <a:lstStyle/>
          <a:p>
            <a:r>
              <a:rPr lang="en-US" sz="4400" b="1" dirty="0">
                <a:solidFill>
                  <a:srgbClr val="CC6600"/>
                </a:solidFill>
              </a:rPr>
              <a:t>Regarding the writing skill, Advanced English I course reinforces the students’ ability to</a:t>
            </a:r>
            <a:endParaRPr lang="tr-TR" sz="4400" b="1" dirty="0">
              <a:solidFill>
                <a:srgbClr val="CC6600"/>
              </a:solidFill>
            </a:endParaRPr>
          </a:p>
        </p:txBody>
      </p:sp>
      <p:sp>
        <p:nvSpPr>
          <p:cNvPr id="3" name="Content Placeholder 2">
            <a:extLst>
              <a:ext uri="{FF2B5EF4-FFF2-40B4-BE49-F238E27FC236}">
                <a16:creationId xmlns:a16="http://schemas.microsoft.com/office/drawing/2014/main" id="{16AEF7A6-7898-CB45-BBA2-CC12E6452F45}"/>
              </a:ext>
            </a:extLst>
          </p:cNvPr>
          <p:cNvSpPr>
            <a:spLocks noGrp="1"/>
          </p:cNvSpPr>
          <p:nvPr>
            <p:ph idx="1"/>
          </p:nvPr>
        </p:nvSpPr>
        <p:spPr>
          <a:xfrm>
            <a:off x="1066800" y="2590136"/>
            <a:ext cx="10058400" cy="2289977"/>
          </a:xfrm>
        </p:spPr>
        <p:txBody>
          <a:bodyPr/>
          <a:lstStyle/>
          <a:p>
            <a:r>
              <a:rPr lang="en-US" dirty="0"/>
              <a:t>analyze information given in a text or an audio-visual material  </a:t>
            </a:r>
          </a:p>
          <a:p>
            <a:r>
              <a:rPr lang="en-US" dirty="0"/>
              <a:t>construct a summary of the important points in the texts, </a:t>
            </a:r>
          </a:p>
          <a:p>
            <a:r>
              <a:rPr lang="en-US" dirty="0"/>
              <a:t>explain how the main points relate to each other, </a:t>
            </a:r>
          </a:p>
          <a:p>
            <a:r>
              <a:rPr lang="en-US" dirty="0"/>
              <a:t>write an organized essay via analysis and synthesis of the key information presented. </a:t>
            </a:r>
          </a:p>
        </p:txBody>
      </p:sp>
    </p:spTree>
    <p:extLst>
      <p:ext uri="{BB962C8B-B14F-4D97-AF65-F5344CB8AC3E}">
        <p14:creationId xmlns:p14="http://schemas.microsoft.com/office/powerpoint/2010/main" val="165670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1DFA-42CC-EF49-B90C-9B8A0C707E6C}"/>
              </a:ext>
            </a:extLst>
          </p:cNvPr>
          <p:cNvSpPr>
            <a:spLocks noGrp="1"/>
          </p:cNvSpPr>
          <p:nvPr>
            <p:ph type="title"/>
          </p:nvPr>
        </p:nvSpPr>
        <p:spPr>
          <a:xfrm>
            <a:off x="1066800" y="642594"/>
            <a:ext cx="10058400" cy="828397"/>
          </a:xfrm>
        </p:spPr>
        <p:txBody>
          <a:bodyPr/>
          <a:lstStyle/>
          <a:p>
            <a:r>
              <a:rPr lang="en-US" sz="4000" b="1" dirty="0">
                <a:solidFill>
                  <a:srgbClr val="CC6600"/>
                </a:solidFill>
              </a:rPr>
              <a:t>Attendance</a:t>
            </a:r>
            <a:endParaRPr lang="tr-TR" sz="4000" b="1" dirty="0">
              <a:solidFill>
                <a:srgbClr val="CC6600"/>
              </a:solidFill>
            </a:endParaRPr>
          </a:p>
        </p:txBody>
      </p:sp>
      <p:sp>
        <p:nvSpPr>
          <p:cNvPr id="3" name="Content Placeholder 2">
            <a:extLst>
              <a:ext uri="{FF2B5EF4-FFF2-40B4-BE49-F238E27FC236}">
                <a16:creationId xmlns:a16="http://schemas.microsoft.com/office/drawing/2014/main" id="{A3EAC7C5-8CF7-3D44-907D-8D7AEEA04ABF}"/>
              </a:ext>
            </a:extLst>
          </p:cNvPr>
          <p:cNvSpPr>
            <a:spLocks noGrp="1"/>
          </p:cNvSpPr>
          <p:nvPr>
            <p:ph idx="1"/>
          </p:nvPr>
        </p:nvSpPr>
        <p:spPr>
          <a:xfrm>
            <a:off x="1066800" y="1470991"/>
            <a:ext cx="10058400" cy="4790661"/>
          </a:xfrm>
        </p:spPr>
        <p:txBody>
          <a:bodyPr>
            <a:normAutofit fontScale="92500" lnSpcReduction="20000"/>
          </a:bodyPr>
          <a:lstStyle/>
          <a:p>
            <a:r>
              <a:rPr lang="en-US" b="1" dirty="0"/>
              <a:t>70% attendance </a:t>
            </a:r>
            <a:r>
              <a:rPr lang="en-US" dirty="0"/>
              <a:t>is required in DML courses. </a:t>
            </a:r>
          </a:p>
          <a:p>
            <a:r>
              <a:rPr lang="en-US" dirty="0"/>
              <a:t>Students have to attend 70% of the total course hours (including health reports) even if they repeat compulsory English courses. </a:t>
            </a:r>
          </a:p>
          <a:p>
            <a:r>
              <a:rPr lang="en-US" dirty="0"/>
              <a:t>Approved health reports from an official or a health institution are included in the right to </a:t>
            </a:r>
            <a:r>
              <a:rPr lang="en-US" b="1" dirty="0"/>
              <a:t>30% excuses (absences)</a:t>
            </a:r>
            <a:r>
              <a:rPr lang="en-US" dirty="0"/>
              <a:t>, which means that these reports are not reduced from </a:t>
            </a:r>
            <a:r>
              <a:rPr lang="en-US" b="1" dirty="0"/>
              <a:t>70% required attendance. </a:t>
            </a:r>
            <a:r>
              <a:rPr lang="en-US" dirty="0"/>
              <a:t>Health reports taken for absenteeism are not accepted. </a:t>
            </a:r>
          </a:p>
          <a:p>
            <a:r>
              <a:rPr lang="en-US" b="1" dirty="0"/>
              <a:t>3-credit courses have a total of 12 hours of absence. Students who exceed this limit fail the course with the grade “F0”. </a:t>
            </a:r>
          </a:p>
          <a:p>
            <a:pPr lvl="0"/>
            <a:r>
              <a:rPr lang="en-US" dirty="0"/>
              <a:t>The students have to take the course in whichever group they have chosen. Instructors cannot allow students to attend classes or take examinations in a group other than their own groups where they are already officially registered. </a:t>
            </a:r>
            <a:endParaRPr lang="tr-TR" dirty="0"/>
          </a:p>
          <a:p>
            <a:pPr lvl="0"/>
            <a:r>
              <a:rPr lang="en-US" dirty="0"/>
              <a:t>No matter what students’ level of language is, instructors cannot permit them not to attend the course for that reason by taking the initiative. All students have to attend the course regardless of their level. </a:t>
            </a:r>
          </a:p>
          <a:p>
            <a:pPr lvl="0"/>
            <a:r>
              <a:rPr lang="en-US" dirty="0"/>
              <a:t>The exam week applied in some departments at faculties is not valid for English courses. Even if a department has an exam week, the English courses in the DML will continue, attendance will be taken, and the classrooms of these courses will not be used by the related department for the exam.</a:t>
            </a:r>
            <a:r>
              <a:rPr lang="tr-TR" dirty="0"/>
              <a:t> </a:t>
            </a:r>
          </a:p>
          <a:p>
            <a:endParaRPr lang="tr-TR" dirty="0"/>
          </a:p>
          <a:p>
            <a:endParaRPr lang="tr-TR" dirty="0"/>
          </a:p>
        </p:txBody>
      </p:sp>
    </p:spTree>
    <p:extLst>
      <p:ext uri="{BB962C8B-B14F-4D97-AF65-F5344CB8AC3E}">
        <p14:creationId xmlns:p14="http://schemas.microsoft.com/office/powerpoint/2010/main" val="3056534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F06E57-AE7C-4939-8F88-20EDB4FAE8AE}"/>
              </a:ext>
            </a:extLst>
          </p:cNvPr>
          <p:cNvSpPr>
            <a:spLocks noGrp="1"/>
          </p:cNvSpPr>
          <p:nvPr>
            <p:ph type="title"/>
          </p:nvPr>
        </p:nvSpPr>
        <p:spPr>
          <a:xfrm>
            <a:off x="1069848" y="484632"/>
            <a:ext cx="10058400" cy="906846"/>
          </a:xfrm>
        </p:spPr>
        <p:txBody>
          <a:bodyPr>
            <a:normAutofit/>
          </a:bodyPr>
          <a:lstStyle/>
          <a:p>
            <a:r>
              <a:rPr lang="tr-TR" sz="4000" b="1" dirty="0" err="1">
                <a:solidFill>
                  <a:srgbClr val="CC6600"/>
                </a:solidFill>
              </a:rPr>
              <a:t>Please</a:t>
            </a:r>
            <a:r>
              <a:rPr lang="tr-TR" sz="4000" b="1" dirty="0">
                <a:solidFill>
                  <a:srgbClr val="CC6600"/>
                </a:solidFill>
              </a:rPr>
              <a:t> </a:t>
            </a:r>
            <a:r>
              <a:rPr lang="tr-TR" sz="4000" b="1" dirty="0" err="1">
                <a:solidFill>
                  <a:srgbClr val="CC6600"/>
                </a:solidFill>
              </a:rPr>
              <a:t>remember</a:t>
            </a:r>
            <a:r>
              <a:rPr lang="tr-TR" sz="4000" b="1" dirty="0">
                <a:solidFill>
                  <a:srgbClr val="CC6600"/>
                </a:solidFill>
              </a:rPr>
              <a:t>!</a:t>
            </a:r>
          </a:p>
        </p:txBody>
      </p:sp>
      <p:sp>
        <p:nvSpPr>
          <p:cNvPr id="3" name="İçerik Yer Tutucusu 2">
            <a:extLst>
              <a:ext uri="{FF2B5EF4-FFF2-40B4-BE49-F238E27FC236}">
                <a16:creationId xmlns:a16="http://schemas.microsoft.com/office/drawing/2014/main" id="{380E0E62-3D84-4D8F-A220-3B357DD5A421}"/>
              </a:ext>
            </a:extLst>
          </p:cNvPr>
          <p:cNvSpPr>
            <a:spLocks noGrp="1"/>
          </p:cNvSpPr>
          <p:nvPr>
            <p:ph idx="1"/>
          </p:nvPr>
        </p:nvSpPr>
        <p:spPr>
          <a:xfrm>
            <a:off x="1069848" y="1669774"/>
            <a:ext cx="10058400" cy="4502426"/>
          </a:xfrm>
        </p:spPr>
        <p:txBody>
          <a:bodyPr/>
          <a:lstStyle/>
          <a:p>
            <a:pPr algn="just">
              <a:buFont typeface="Wingdings" pitchFamily="2" charset="2"/>
              <a:buChar char="v"/>
            </a:pPr>
            <a:r>
              <a:rPr lang="en-US" sz="2400" dirty="0"/>
              <a:t>Academic misconduct like plagiarism and cheating are punishable according to YTU SFL Student Disciplinary Action Regulations and Disciplinary Action Regulation for Students at Higher Education Institutions.</a:t>
            </a:r>
          </a:p>
          <a:p>
            <a:pPr algn="just">
              <a:buFont typeface="Wingdings" pitchFamily="2" charset="2"/>
              <a:buChar char="v"/>
            </a:pPr>
            <a:endParaRPr lang="tr-TR" sz="2400" dirty="0"/>
          </a:p>
          <a:p>
            <a:pPr algn="just">
              <a:buFont typeface="Wingdings" pitchFamily="2" charset="2"/>
              <a:buChar char="v"/>
            </a:pPr>
            <a:r>
              <a:rPr lang="en-US" sz="2400" dirty="0"/>
              <a:t>Always use copyrighted materials because using pirate materials is a crime punishable by the Law No. 5846 on Intellectual and Artistic Works.</a:t>
            </a:r>
            <a:endParaRPr lang="tr-TR" sz="2400" dirty="0">
              <a:sym typeface="Wingdings" panose="05000000000000000000" pitchFamily="2" charset="2"/>
            </a:endParaRPr>
          </a:p>
        </p:txBody>
      </p:sp>
    </p:spTree>
    <p:extLst>
      <p:ext uri="{BB962C8B-B14F-4D97-AF65-F5344CB8AC3E}">
        <p14:creationId xmlns:p14="http://schemas.microsoft.com/office/powerpoint/2010/main" val="315797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940D59-1F79-498B-9AAC-23B7F1231FE2}"/>
              </a:ext>
            </a:extLst>
          </p:cNvPr>
          <p:cNvSpPr>
            <a:spLocks noGrp="1"/>
          </p:cNvSpPr>
          <p:nvPr>
            <p:ph type="title"/>
          </p:nvPr>
        </p:nvSpPr>
        <p:spPr>
          <a:xfrm>
            <a:off x="1125780" y="502031"/>
            <a:ext cx="10498856" cy="833529"/>
          </a:xfrm>
        </p:spPr>
        <p:txBody>
          <a:bodyPr>
            <a:normAutofit/>
          </a:bodyPr>
          <a:lstStyle/>
          <a:p>
            <a:pPr algn="ctr"/>
            <a:r>
              <a:rPr lang="tr-TR" sz="4400" b="1" dirty="0" err="1">
                <a:solidFill>
                  <a:srgbClr val="CC6600"/>
                </a:solidFill>
              </a:rPr>
              <a:t>Coursebook</a:t>
            </a:r>
            <a:r>
              <a:rPr lang="tr-TR" sz="4400" b="1" dirty="0">
                <a:solidFill>
                  <a:srgbClr val="CC6600"/>
                </a:solidFill>
              </a:rPr>
              <a:t> &amp; </a:t>
            </a:r>
            <a:r>
              <a:rPr lang="tr-TR" sz="4400" b="1" dirty="0" err="1">
                <a:solidFill>
                  <a:srgbClr val="CC6600"/>
                </a:solidFill>
              </a:rPr>
              <a:t>Suggested</a:t>
            </a:r>
            <a:r>
              <a:rPr lang="tr-TR" sz="4400" b="1" dirty="0">
                <a:solidFill>
                  <a:srgbClr val="CC6600"/>
                </a:solidFill>
              </a:rPr>
              <a:t> </a:t>
            </a:r>
            <a:r>
              <a:rPr lang="tr-TR" sz="4400" b="1" dirty="0" err="1">
                <a:solidFill>
                  <a:srgbClr val="CC6600"/>
                </a:solidFill>
              </a:rPr>
              <a:t>Materials</a:t>
            </a:r>
            <a:r>
              <a:rPr lang="tr-TR" sz="4400" dirty="0"/>
              <a:t> </a:t>
            </a:r>
          </a:p>
        </p:txBody>
      </p:sp>
      <p:sp>
        <p:nvSpPr>
          <p:cNvPr id="3" name="Metin Yer Tutucusu 2">
            <a:extLst>
              <a:ext uri="{FF2B5EF4-FFF2-40B4-BE49-F238E27FC236}">
                <a16:creationId xmlns:a16="http://schemas.microsoft.com/office/drawing/2014/main" id="{4414036D-F759-408F-9C1C-6C58D8C04236}"/>
              </a:ext>
            </a:extLst>
          </p:cNvPr>
          <p:cNvSpPr>
            <a:spLocks noGrp="1"/>
          </p:cNvSpPr>
          <p:nvPr>
            <p:ph type="body" idx="1"/>
          </p:nvPr>
        </p:nvSpPr>
        <p:spPr>
          <a:xfrm>
            <a:off x="616423" y="1446534"/>
            <a:ext cx="4541539" cy="1055478"/>
          </a:xfrm>
        </p:spPr>
        <p:txBody>
          <a:bodyPr>
            <a:normAutofit fontScale="77500" lnSpcReduction="20000"/>
          </a:bodyPr>
          <a:lstStyle/>
          <a:p>
            <a:r>
              <a:rPr lang="tr-TR" dirty="0"/>
              <a:t>LEAP 3 (New Edition)</a:t>
            </a:r>
          </a:p>
          <a:p>
            <a:pPr algn="ctr"/>
            <a:r>
              <a:rPr lang="tr-TR" dirty="0"/>
              <a:t>Reading </a:t>
            </a:r>
            <a:r>
              <a:rPr lang="tr-TR" dirty="0" err="1"/>
              <a:t>and</a:t>
            </a:r>
            <a:r>
              <a:rPr lang="tr-TR" dirty="0"/>
              <a:t> </a:t>
            </a:r>
            <a:r>
              <a:rPr lang="tr-TR" dirty="0" err="1"/>
              <a:t>Writing</a:t>
            </a:r>
            <a:endParaRPr lang="tr-TR" dirty="0"/>
          </a:p>
          <a:p>
            <a:pPr algn="ctr"/>
            <a:r>
              <a:rPr lang="tr-TR" dirty="0"/>
              <a:t>(</a:t>
            </a:r>
            <a:r>
              <a:rPr lang="tr-TR" dirty="0" err="1"/>
              <a:t>Pearson</a:t>
            </a:r>
            <a:r>
              <a:rPr lang="tr-TR" dirty="0"/>
              <a:t>)</a:t>
            </a:r>
          </a:p>
          <a:p>
            <a:pPr algn="ctr"/>
            <a:endParaRPr lang="tr-TR" dirty="0"/>
          </a:p>
          <a:p>
            <a:r>
              <a:rPr lang="tr-TR" dirty="0" err="1"/>
              <a:t>Book</a:t>
            </a:r>
            <a:r>
              <a:rPr lang="tr-TR" dirty="0"/>
              <a:t> + </a:t>
            </a:r>
            <a:r>
              <a:rPr lang="tr-TR" dirty="0" err="1"/>
              <a:t>eText</a:t>
            </a:r>
            <a:r>
              <a:rPr lang="tr-TR" dirty="0"/>
              <a:t> + My </a:t>
            </a:r>
            <a:r>
              <a:rPr lang="tr-TR" dirty="0" err="1"/>
              <a:t>eLab</a:t>
            </a:r>
            <a:endParaRPr lang="tr-TR" dirty="0"/>
          </a:p>
        </p:txBody>
      </p:sp>
      <p:sp>
        <p:nvSpPr>
          <p:cNvPr id="5" name="Metin Yer Tutucusu 4">
            <a:extLst>
              <a:ext uri="{FF2B5EF4-FFF2-40B4-BE49-F238E27FC236}">
                <a16:creationId xmlns:a16="http://schemas.microsoft.com/office/drawing/2014/main" id="{E60FC179-B18C-4A48-AC78-B22A2ADD66CF}"/>
              </a:ext>
            </a:extLst>
          </p:cNvPr>
          <p:cNvSpPr>
            <a:spLocks noGrp="1"/>
          </p:cNvSpPr>
          <p:nvPr>
            <p:ph type="body" sz="quarter" idx="3"/>
          </p:nvPr>
        </p:nvSpPr>
        <p:spPr>
          <a:xfrm>
            <a:off x="5693923" y="1370508"/>
            <a:ext cx="4754880" cy="942663"/>
          </a:xfrm>
        </p:spPr>
        <p:txBody>
          <a:bodyPr>
            <a:normAutofit fontScale="77500" lnSpcReduction="20000"/>
          </a:bodyPr>
          <a:lstStyle/>
          <a:p>
            <a:r>
              <a:rPr lang="tr-TR" dirty="0"/>
              <a:t>SUGGESTED MATERIALS &amp; SOURCES </a:t>
            </a:r>
          </a:p>
          <a:p>
            <a:r>
              <a:rPr lang="tr-TR" dirty="0" err="1"/>
              <a:t>will</a:t>
            </a:r>
            <a:r>
              <a:rPr lang="tr-TR" dirty="0"/>
              <a:t> be </a:t>
            </a:r>
            <a:r>
              <a:rPr lang="tr-TR" dirty="0" err="1"/>
              <a:t>uploaded</a:t>
            </a:r>
            <a:r>
              <a:rPr lang="tr-TR" dirty="0"/>
              <a:t> </a:t>
            </a:r>
            <a:r>
              <a:rPr lang="tr-TR" dirty="0" err="1"/>
              <a:t>to</a:t>
            </a:r>
            <a:r>
              <a:rPr lang="tr-TR" dirty="0"/>
              <a:t> </a:t>
            </a:r>
            <a:r>
              <a:rPr lang="tr-TR" dirty="0" err="1"/>
              <a:t>and</a:t>
            </a:r>
            <a:r>
              <a:rPr lang="tr-TR" dirty="0"/>
              <a:t> </a:t>
            </a:r>
            <a:r>
              <a:rPr lang="tr-TR" dirty="0" err="1"/>
              <a:t>frequently</a:t>
            </a:r>
            <a:r>
              <a:rPr lang="tr-TR" dirty="0"/>
              <a:t> </a:t>
            </a:r>
            <a:r>
              <a:rPr lang="tr-TR" dirty="0" err="1"/>
              <a:t>updated</a:t>
            </a:r>
            <a:r>
              <a:rPr lang="tr-TR" dirty="0"/>
              <a:t> on </a:t>
            </a:r>
          </a:p>
          <a:p>
            <a:endParaRPr lang="tr-TR" dirty="0"/>
          </a:p>
          <a:p>
            <a:r>
              <a:rPr lang="tr-TR" dirty="0" err="1"/>
              <a:t>ybd.yildiz.edu.tr</a:t>
            </a:r>
            <a:r>
              <a:rPr lang="tr-TR" dirty="0"/>
              <a:t> (Modern Diller – Öğrenci)</a:t>
            </a:r>
          </a:p>
        </p:txBody>
      </p:sp>
      <p:pic>
        <p:nvPicPr>
          <p:cNvPr id="10" name="Content Placeholder 9">
            <a:extLst>
              <a:ext uri="{FF2B5EF4-FFF2-40B4-BE49-F238E27FC236}">
                <a16:creationId xmlns:a16="http://schemas.microsoft.com/office/drawing/2014/main" id="{4E276B3B-34D3-F348-B360-9B0DEEE800D0}"/>
              </a:ext>
            </a:extLst>
          </p:cNvPr>
          <p:cNvPicPr>
            <a:picLocks noGrp="1" noChangeAspect="1"/>
          </p:cNvPicPr>
          <p:nvPr>
            <p:ph sz="half" idx="2"/>
          </p:nvPr>
        </p:nvPicPr>
        <p:blipFill>
          <a:blip r:embed="rId2"/>
          <a:stretch>
            <a:fillRect/>
          </a:stretch>
        </p:blipFill>
        <p:spPr>
          <a:xfrm>
            <a:off x="1639117" y="2736022"/>
            <a:ext cx="2463338" cy="3200400"/>
          </a:xfrm>
        </p:spPr>
      </p:pic>
      <p:pic>
        <p:nvPicPr>
          <p:cNvPr id="14" name="Content Placeholder 13">
            <a:extLst>
              <a:ext uri="{FF2B5EF4-FFF2-40B4-BE49-F238E27FC236}">
                <a16:creationId xmlns:a16="http://schemas.microsoft.com/office/drawing/2014/main" id="{D74C07AA-3B64-0747-A5F9-007F4E21752E}"/>
              </a:ext>
            </a:extLst>
          </p:cNvPr>
          <p:cNvPicPr>
            <a:picLocks noGrp="1" noChangeAspect="1"/>
          </p:cNvPicPr>
          <p:nvPr>
            <p:ph sz="quarter" idx="4"/>
          </p:nvPr>
        </p:nvPicPr>
        <p:blipFill>
          <a:blip r:embed="rId3"/>
          <a:stretch>
            <a:fillRect/>
          </a:stretch>
        </p:blipFill>
        <p:spPr>
          <a:xfrm>
            <a:off x="5337314" y="2521890"/>
            <a:ext cx="5685183" cy="3322318"/>
          </a:xfrm>
        </p:spPr>
      </p:pic>
      <p:cxnSp>
        <p:nvCxnSpPr>
          <p:cNvPr id="16" name="Straight Arrow Connector 15">
            <a:extLst>
              <a:ext uri="{FF2B5EF4-FFF2-40B4-BE49-F238E27FC236}">
                <a16:creationId xmlns:a16="http://schemas.microsoft.com/office/drawing/2014/main" id="{142E130A-E2A0-FA47-8897-5C08FBE3708D}"/>
              </a:ext>
            </a:extLst>
          </p:cNvPr>
          <p:cNvCxnSpPr>
            <a:cxnSpLocks/>
          </p:cNvCxnSpPr>
          <p:nvPr/>
        </p:nvCxnSpPr>
        <p:spPr>
          <a:xfrm flipH="1">
            <a:off x="8726557" y="4101808"/>
            <a:ext cx="377686" cy="795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DFE1804-E0CD-2049-8F4E-38A68080A058}"/>
              </a:ext>
            </a:extLst>
          </p:cNvPr>
          <p:cNvCxnSpPr>
            <a:cxnSpLocks/>
          </p:cNvCxnSpPr>
          <p:nvPr/>
        </p:nvCxnSpPr>
        <p:spPr>
          <a:xfrm flipH="1">
            <a:off x="8799444" y="2835965"/>
            <a:ext cx="377686" cy="795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D46768C-FBD4-B647-B16D-DA91CD3A3CD2}"/>
              </a:ext>
            </a:extLst>
          </p:cNvPr>
          <p:cNvSpPr txBox="1"/>
          <p:nvPr/>
        </p:nvSpPr>
        <p:spPr>
          <a:xfrm>
            <a:off x="397565" y="5936422"/>
            <a:ext cx="4939749" cy="923330"/>
          </a:xfrm>
          <a:prstGeom prst="rect">
            <a:avLst/>
          </a:prstGeom>
          <a:noFill/>
        </p:spPr>
        <p:txBody>
          <a:bodyPr wrap="square" rtlCol="0">
            <a:spAutoFit/>
          </a:bodyPr>
          <a:lstStyle/>
          <a:p>
            <a:r>
              <a:rPr lang="tr-TR" b="1" dirty="0" err="1">
                <a:solidFill>
                  <a:srgbClr val="CC6600"/>
                </a:solidFill>
              </a:rPr>
              <a:t>Davutpaşa</a:t>
            </a:r>
            <a:r>
              <a:rPr lang="tr-TR" b="1" dirty="0">
                <a:solidFill>
                  <a:srgbClr val="CC6600"/>
                </a:solidFill>
              </a:rPr>
              <a:t>: SFL </a:t>
            </a:r>
            <a:r>
              <a:rPr lang="tr-TR" b="1" dirty="0" err="1">
                <a:solidFill>
                  <a:srgbClr val="CC6600"/>
                </a:solidFill>
              </a:rPr>
              <a:t>building</a:t>
            </a:r>
            <a:r>
              <a:rPr lang="tr-TR" b="1" dirty="0">
                <a:solidFill>
                  <a:srgbClr val="CC6600"/>
                </a:solidFill>
              </a:rPr>
              <a:t> </a:t>
            </a:r>
          </a:p>
          <a:p>
            <a:r>
              <a:rPr lang="tr-TR" b="1" dirty="0">
                <a:solidFill>
                  <a:srgbClr val="CC6600"/>
                </a:solidFill>
              </a:rPr>
              <a:t>Yıldız </a:t>
            </a:r>
            <a:r>
              <a:rPr lang="tr-TR" b="1" dirty="0" err="1">
                <a:solidFill>
                  <a:srgbClr val="CC6600"/>
                </a:solidFill>
              </a:rPr>
              <a:t>campus</a:t>
            </a:r>
            <a:r>
              <a:rPr lang="tr-TR" b="1" dirty="0">
                <a:solidFill>
                  <a:srgbClr val="CC6600"/>
                </a:solidFill>
              </a:rPr>
              <a:t>: Yeni Teknik Kırtasiye </a:t>
            </a:r>
          </a:p>
          <a:p>
            <a:endParaRPr lang="tr-TR" b="1" dirty="0">
              <a:solidFill>
                <a:srgbClr val="CC6600"/>
              </a:solidFill>
            </a:endParaRPr>
          </a:p>
        </p:txBody>
      </p:sp>
    </p:spTree>
    <p:extLst>
      <p:ext uri="{BB962C8B-B14F-4D97-AF65-F5344CB8AC3E}">
        <p14:creationId xmlns:p14="http://schemas.microsoft.com/office/powerpoint/2010/main" val="930571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803F2F-C962-1E43-BF6D-68DF9948AFED}"/>
              </a:ext>
            </a:extLst>
          </p:cNvPr>
          <p:cNvPicPr>
            <a:picLocks noChangeAspect="1"/>
          </p:cNvPicPr>
          <p:nvPr/>
        </p:nvPicPr>
        <p:blipFill rotWithShape="1">
          <a:blip r:embed="rId2"/>
          <a:srcRect t="2016" b="-3613"/>
          <a:stretch/>
        </p:blipFill>
        <p:spPr>
          <a:xfrm>
            <a:off x="4667497" y="1219200"/>
            <a:ext cx="6880072" cy="4508500"/>
          </a:xfrm>
          <a:prstGeom prst="rect">
            <a:avLst/>
          </a:prstGeom>
        </p:spPr>
      </p:pic>
      <p:sp>
        <p:nvSpPr>
          <p:cNvPr id="14" name="Rectangle 13">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43433" y="643464"/>
            <a:ext cx="2888344" cy="2258762"/>
          </a:xfrm>
        </p:spPr>
        <p:txBody>
          <a:bodyPr>
            <a:noAutofit/>
          </a:bodyPr>
          <a:lstStyle/>
          <a:p>
            <a:pPr algn="ctr"/>
            <a:r>
              <a:rPr lang="tr-TR" sz="3200" b="1" dirty="0">
                <a:solidFill>
                  <a:srgbClr val="FFFFFF"/>
                </a:solidFill>
              </a:rPr>
              <a:t>Online Learning Platform </a:t>
            </a:r>
            <a:br>
              <a:rPr lang="tr-TR" sz="3200" b="1" dirty="0">
                <a:solidFill>
                  <a:srgbClr val="FFFFFF"/>
                </a:solidFill>
              </a:rPr>
            </a:br>
            <a:r>
              <a:rPr lang="tr-TR" sz="3200" b="1" dirty="0" err="1">
                <a:solidFill>
                  <a:srgbClr val="FFFFFF"/>
                </a:solidFill>
              </a:rPr>
              <a:t>for</a:t>
            </a:r>
            <a:r>
              <a:rPr lang="tr-TR" sz="3200" b="1" dirty="0">
                <a:solidFill>
                  <a:srgbClr val="FFFFFF"/>
                </a:solidFill>
              </a:rPr>
              <a:t> </a:t>
            </a:r>
            <a:r>
              <a:rPr lang="tr-TR" sz="3200" b="1" dirty="0" err="1">
                <a:solidFill>
                  <a:srgbClr val="FFFFFF"/>
                </a:solidFill>
              </a:rPr>
              <a:t>Leap</a:t>
            </a:r>
            <a:r>
              <a:rPr lang="tr-TR" sz="3200" b="1" dirty="0">
                <a:solidFill>
                  <a:srgbClr val="FFFFFF"/>
                </a:solidFill>
              </a:rPr>
              <a:t> 3</a:t>
            </a:r>
            <a:br>
              <a:rPr lang="tr-TR" sz="3200" b="1" dirty="0">
                <a:solidFill>
                  <a:srgbClr val="FFFFFF"/>
                </a:solidFill>
              </a:rPr>
            </a:br>
            <a:endParaRPr lang="tr-TR" sz="3200" b="1" dirty="0">
              <a:solidFill>
                <a:srgbClr val="FFFFFF"/>
              </a:solidFill>
            </a:endParaRPr>
          </a:p>
        </p:txBody>
      </p:sp>
      <p:sp>
        <p:nvSpPr>
          <p:cNvPr id="5" name="Metin Yer Tutucusu 4"/>
          <p:cNvSpPr>
            <a:spLocks noGrp="1"/>
          </p:cNvSpPr>
          <p:nvPr>
            <p:ph idx="1"/>
          </p:nvPr>
        </p:nvSpPr>
        <p:spPr>
          <a:xfrm>
            <a:off x="643337" y="2184036"/>
            <a:ext cx="2888439" cy="3869634"/>
          </a:xfrm>
        </p:spPr>
        <p:txBody>
          <a:bodyPr>
            <a:normAutofit/>
          </a:bodyPr>
          <a:lstStyle/>
          <a:p>
            <a:endParaRPr lang="tr-TR" sz="1600" dirty="0">
              <a:solidFill>
                <a:srgbClr val="FFFFFF"/>
              </a:solidFill>
            </a:endParaRPr>
          </a:p>
          <a:p>
            <a:endParaRPr lang="tr-TR" sz="1600" b="0" dirty="0">
              <a:solidFill>
                <a:srgbClr val="FFFFFF"/>
              </a:solidFill>
            </a:endParaRPr>
          </a:p>
          <a:p>
            <a:pPr marL="0" indent="0">
              <a:buNone/>
            </a:pPr>
            <a:endParaRPr lang="tr-TR" sz="1600" dirty="0">
              <a:solidFill>
                <a:srgbClr val="FFFFFF"/>
              </a:solidFill>
            </a:endParaRPr>
          </a:p>
          <a:p>
            <a:pPr marL="0" indent="0">
              <a:buNone/>
            </a:pPr>
            <a:endParaRPr lang="tr-TR" sz="1600" b="1" dirty="0">
              <a:solidFill>
                <a:srgbClr val="FFFFFF"/>
              </a:solidFill>
            </a:endParaRPr>
          </a:p>
          <a:p>
            <a:pPr marL="0" indent="0">
              <a:buNone/>
            </a:pPr>
            <a:r>
              <a:rPr lang="tr-TR" sz="1600" dirty="0">
                <a:solidFill>
                  <a:srgbClr val="FFFFFF"/>
                </a:solidFill>
              </a:rPr>
              <a:t>   </a:t>
            </a:r>
          </a:p>
        </p:txBody>
      </p:sp>
      <p:sp>
        <p:nvSpPr>
          <p:cNvPr id="6" name="Donut 5">
            <a:extLst>
              <a:ext uri="{FF2B5EF4-FFF2-40B4-BE49-F238E27FC236}">
                <a16:creationId xmlns:a16="http://schemas.microsoft.com/office/drawing/2014/main" id="{7AE8FD46-9EA0-F640-A4AD-DB62BC818953}"/>
              </a:ext>
            </a:extLst>
          </p:cNvPr>
          <p:cNvSpPr/>
          <p:nvPr/>
        </p:nvSpPr>
        <p:spPr>
          <a:xfrm>
            <a:off x="4939748" y="1003853"/>
            <a:ext cx="844826" cy="576469"/>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Down Arrow 6">
            <a:extLst>
              <a:ext uri="{FF2B5EF4-FFF2-40B4-BE49-F238E27FC236}">
                <a16:creationId xmlns:a16="http://schemas.microsoft.com/office/drawing/2014/main" id="{6B1813A2-DD56-F448-B7CC-98C3ABF7D96F}"/>
              </a:ext>
            </a:extLst>
          </p:cNvPr>
          <p:cNvSpPr/>
          <p:nvPr/>
        </p:nvSpPr>
        <p:spPr>
          <a:xfrm rot="14504414" flipH="1">
            <a:off x="4847708" y="2064215"/>
            <a:ext cx="177354" cy="3405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63663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2">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43433" y="643463"/>
            <a:ext cx="2888344" cy="5747397"/>
          </a:xfrm>
        </p:spPr>
        <p:txBody>
          <a:bodyPr>
            <a:noAutofit/>
          </a:bodyPr>
          <a:lstStyle/>
          <a:p>
            <a:pPr algn="ctr"/>
            <a:br>
              <a:rPr lang="tr-TR" sz="3200" b="1" dirty="0">
                <a:solidFill>
                  <a:srgbClr val="FFFFFF"/>
                </a:solidFill>
              </a:rPr>
            </a:br>
            <a:endParaRPr lang="tr-TR" sz="3200" b="1" dirty="0">
              <a:solidFill>
                <a:srgbClr val="FFFFFF"/>
              </a:solidFill>
            </a:endParaRPr>
          </a:p>
        </p:txBody>
      </p:sp>
      <p:sp>
        <p:nvSpPr>
          <p:cNvPr id="5" name="Metin Yer Tutucusu 4"/>
          <p:cNvSpPr>
            <a:spLocks noGrp="1"/>
          </p:cNvSpPr>
          <p:nvPr>
            <p:ph idx="1"/>
          </p:nvPr>
        </p:nvSpPr>
        <p:spPr>
          <a:xfrm>
            <a:off x="643337" y="2184036"/>
            <a:ext cx="2888439" cy="3869634"/>
          </a:xfrm>
        </p:spPr>
        <p:txBody>
          <a:bodyPr>
            <a:normAutofit/>
          </a:bodyPr>
          <a:lstStyle/>
          <a:p>
            <a:endParaRPr lang="tr-TR" sz="1600" dirty="0">
              <a:solidFill>
                <a:srgbClr val="FFFFFF"/>
              </a:solidFill>
            </a:endParaRPr>
          </a:p>
          <a:p>
            <a:endParaRPr lang="tr-TR" sz="1600" b="0" dirty="0">
              <a:solidFill>
                <a:srgbClr val="FFFFFF"/>
              </a:solidFill>
            </a:endParaRPr>
          </a:p>
          <a:p>
            <a:pPr marL="0" indent="0">
              <a:buNone/>
            </a:pPr>
            <a:endParaRPr lang="tr-TR" sz="1600" dirty="0">
              <a:solidFill>
                <a:srgbClr val="FFFFFF"/>
              </a:solidFill>
            </a:endParaRPr>
          </a:p>
          <a:p>
            <a:pPr marL="0" indent="0">
              <a:buNone/>
            </a:pPr>
            <a:endParaRPr lang="tr-TR" sz="1600" b="1" dirty="0">
              <a:solidFill>
                <a:srgbClr val="FFFFFF"/>
              </a:solidFill>
            </a:endParaRPr>
          </a:p>
          <a:p>
            <a:pPr marL="0" indent="0">
              <a:buNone/>
            </a:pPr>
            <a:r>
              <a:rPr lang="tr-TR" sz="1600" dirty="0">
                <a:solidFill>
                  <a:srgbClr val="FFFFFF"/>
                </a:solidFill>
              </a:rPr>
              <a:t>   </a:t>
            </a:r>
          </a:p>
        </p:txBody>
      </p:sp>
      <p:sp>
        <p:nvSpPr>
          <p:cNvPr id="8" name="Rectangle 7">
            <a:extLst>
              <a:ext uri="{FF2B5EF4-FFF2-40B4-BE49-F238E27FC236}">
                <a16:creationId xmlns:a16="http://schemas.microsoft.com/office/drawing/2014/main" id="{5C8DAF59-4928-AD43-9C99-8B08D29FBADB}"/>
              </a:ext>
            </a:extLst>
          </p:cNvPr>
          <p:cNvSpPr/>
          <p:nvPr/>
        </p:nvSpPr>
        <p:spPr>
          <a:xfrm>
            <a:off x="536713" y="1580322"/>
            <a:ext cx="2842113" cy="4062651"/>
          </a:xfrm>
          <a:prstGeom prst="rect">
            <a:avLst/>
          </a:prstGeom>
        </p:spPr>
        <p:txBody>
          <a:bodyPr wrap="square">
            <a:spAutoFit/>
          </a:bodyPr>
          <a:lstStyle/>
          <a:p>
            <a:r>
              <a:rPr lang="tr-TR" sz="2400" b="1" dirty="0">
                <a:solidFill>
                  <a:schemeClr val="bg1"/>
                </a:solidFill>
              </a:rPr>
              <a:t>Using </a:t>
            </a:r>
            <a:r>
              <a:rPr lang="tr-TR" sz="2400" b="1" dirty="0" err="1">
                <a:solidFill>
                  <a:schemeClr val="bg1"/>
                </a:solidFill>
              </a:rPr>
              <a:t>the</a:t>
            </a:r>
            <a:r>
              <a:rPr lang="tr-TR" sz="2400" b="1" dirty="0">
                <a:solidFill>
                  <a:schemeClr val="bg1"/>
                </a:solidFill>
              </a:rPr>
              <a:t> Online Learning </a:t>
            </a:r>
            <a:r>
              <a:rPr lang="tr-TR" sz="2400" b="1" dirty="0" err="1">
                <a:solidFill>
                  <a:schemeClr val="bg1"/>
                </a:solidFill>
              </a:rPr>
              <a:t>System</a:t>
            </a:r>
            <a:r>
              <a:rPr lang="tr-TR" sz="2400" b="1" dirty="0">
                <a:solidFill>
                  <a:schemeClr val="bg1"/>
                </a:solidFill>
              </a:rPr>
              <a:t> of </a:t>
            </a:r>
            <a:r>
              <a:rPr lang="tr-TR" sz="2400" b="1" dirty="0" err="1">
                <a:solidFill>
                  <a:schemeClr val="bg1"/>
                </a:solidFill>
              </a:rPr>
              <a:t>your</a:t>
            </a:r>
            <a:r>
              <a:rPr lang="tr-TR" sz="2400" b="1" dirty="0">
                <a:solidFill>
                  <a:schemeClr val="bg1"/>
                </a:solidFill>
              </a:rPr>
              <a:t> </a:t>
            </a:r>
            <a:r>
              <a:rPr lang="tr-TR" sz="2400" b="1" dirty="0" err="1">
                <a:solidFill>
                  <a:schemeClr val="bg1"/>
                </a:solidFill>
              </a:rPr>
              <a:t>book</a:t>
            </a:r>
            <a:r>
              <a:rPr lang="tr-TR" sz="2400" b="1" dirty="0">
                <a:solidFill>
                  <a:schemeClr val="bg1"/>
                </a:solidFill>
              </a:rPr>
              <a:t> is a </a:t>
            </a:r>
            <a:r>
              <a:rPr lang="tr-TR" sz="2400" b="1" dirty="0" err="1">
                <a:solidFill>
                  <a:schemeClr val="bg1"/>
                </a:solidFill>
              </a:rPr>
              <a:t>great</a:t>
            </a:r>
            <a:r>
              <a:rPr lang="tr-TR" sz="2400" b="1" dirty="0">
                <a:solidFill>
                  <a:schemeClr val="bg1"/>
                </a:solidFill>
              </a:rPr>
              <a:t> </a:t>
            </a:r>
            <a:r>
              <a:rPr lang="tr-TR" sz="2400" b="1" dirty="0" err="1">
                <a:solidFill>
                  <a:schemeClr val="bg1"/>
                </a:solidFill>
              </a:rPr>
              <a:t>help</a:t>
            </a:r>
            <a:r>
              <a:rPr lang="tr-TR" sz="2400" b="1" dirty="0">
                <a:solidFill>
                  <a:schemeClr val="bg1"/>
                </a:solidFill>
              </a:rPr>
              <a:t> </a:t>
            </a:r>
            <a:r>
              <a:rPr lang="tr-TR" sz="2400" b="1" dirty="0" err="1">
                <a:solidFill>
                  <a:schemeClr val="bg1"/>
                </a:solidFill>
              </a:rPr>
              <a:t>for</a:t>
            </a:r>
            <a:r>
              <a:rPr lang="tr-TR" sz="2400" b="1" dirty="0">
                <a:solidFill>
                  <a:schemeClr val="bg1"/>
                </a:solidFill>
              </a:rPr>
              <a:t> </a:t>
            </a:r>
            <a:r>
              <a:rPr lang="tr-TR" sz="2400" b="1" dirty="0" err="1">
                <a:solidFill>
                  <a:schemeClr val="bg1"/>
                </a:solidFill>
              </a:rPr>
              <a:t>you</a:t>
            </a:r>
            <a:r>
              <a:rPr lang="tr-TR" sz="2400" b="1" dirty="0">
                <a:solidFill>
                  <a:schemeClr val="bg1"/>
                </a:solidFill>
              </a:rPr>
              <a:t> </a:t>
            </a:r>
            <a:r>
              <a:rPr lang="tr-TR" sz="2400" b="1" dirty="0" err="1">
                <a:solidFill>
                  <a:schemeClr val="bg1"/>
                </a:solidFill>
              </a:rPr>
              <a:t>to</a:t>
            </a:r>
            <a:r>
              <a:rPr lang="tr-TR" sz="2400" b="1" dirty="0">
                <a:solidFill>
                  <a:schemeClr val="bg1"/>
                </a:solidFill>
              </a:rPr>
              <a:t> </a:t>
            </a:r>
            <a:r>
              <a:rPr lang="tr-TR" sz="2400" b="1" dirty="0" err="1">
                <a:solidFill>
                  <a:schemeClr val="bg1"/>
                </a:solidFill>
              </a:rPr>
              <a:t>revise</a:t>
            </a:r>
            <a:r>
              <a:rPr lang="tr-TR" sz="2400" b="1" dirty="0">
                <a:solidFill>
                  <a:schemeClr val="bg1"/>
                </a:solidFill>
              </a:rPr>
              <a:t> </a:t>
            </a:r>
            <a:r>
              <a:rPr lang="tr-TR" sz="2400" b="1" dirty="0" err="1">
                <a:solidFill>
                  <a:schemeClr val="bg1"/>
                </a:solidFill>
              </a:rPr>
              <a:t>what</a:t>
            </a:r>
            <a:r>
              <a:rPr lang="tr-TR" sz="2400" b="1" dirty="0">
                <a:solidFill>
                  <a:schemeClr val="bg1"/>
                </a:solidFill>
              </a:rPr>
              <a:t> </a:t>
            </a:r>
            <a:r>
              <a:rPr lang="tr-TR" sz="2400" b="1" dirty="0" err="1">
                <a:solidFill>
                  <a:schemeClr val="bg1"/>
                </a:solidFill>
              </a:rPr>
              <a:t>you</a:t>
            </a:r>
            <a:r>
              <a:rPr lang="tr-TR" sz="2400" b="1" dirty="0">
                <a:solidFill>
                  <a:schemeClr val="bg1"/>
                </a:solidFill>
              </a:rPr>
              <a:t> </a:t>
            </a:r>
            <a:r>
              <a:rPr lang="tr-TR" sz="2400" b="1" dirty="0" err="1">
                <a:solidFill>
                  <a:schemeClr val="bg1"/>
                </a:solidFill>
              </a:rPr>
              <a:t>have</a:t>
            </a:r>
            <a:r>
              <a:rPr lang="tr-TR" sz="2400" b="1" dirty="0">
                <a:solidFill>
                  <a:schemeClr val="bg1"/>
                </a:solidFill>
              </a:rPr>
              <a:t> </a:t>
            </a:r>
            <a:r>
              <a:rPr lang="tr-TR" sz="2400" b="1" dirty="0" err="1">
                <a:solidFill>
                  <a:schemeClr val="bg1"/>
                </a:solidFill>
              </a:rPr>
              <a:t>learned</a:t>
            </a:r>
            <a:r>
              <a:rPr lang="tr-TR" sz="2400" b="1" dirty="0">
                <a:solidFill>
                  <a:schemeClr val="bg1"/>
                </a:solidFill>
              </a:rPr>
              <a:t> at </a:t>
            </a:r>
            <a:r>
              <a:rPr lang="tr-TR" sz="2400" b="1" dirty="0" err="1">
                <a:solidFill>
                  <a:schemeClr val="bg1"/>
                </a:solidFill>
              </a:rPr>
              <a:t>school</a:t>
            </a:r>
            <a:r>
              <a:rPr lang="tr-TR" sz="2400" b="1" dirty="0">
                <a:solidFill>
                  <a:schemeClr val="bg1"/>
                </a:solidFill>
              </a:rPr>
              <a:t> </a:t>
            </a:r>
            <a:r>
              <a:rPr lang="tr-TR" sz="2400" b="1" dirty="0" err="1">
                <a:solidFill>
                  <a:schemeClr val="bg1"/>
                </a:solidFill>
              </a:rPr>
              <a:t>and</a:t>
            </a:r>
            <a:r>
              <a:rPr lang="tr-TR" sz="2400" b="1" dirty="0">
                <a:solidFill>
                  <a:schemeClr val="bg1"/>
                </a:solidFill>
              </a:rPr>
              <a:t> </a:t>
            </a:r>
            <a:r>
              <a:rPr lang="tr-TR" sz="2400" b="1" dirty="0" err="1">
                <a:solidFill>
                  <a:schemeClr val="bg1"/>
                </a:solidFill>
              </a:rPr>
              <a:t>improve</a:t>
            </a:r>
            <a:r>
              <a:rPr lang="tr-TR" sz="2400" b="1" dirty="0">
                <a:solidFill>
                  <a:schemeClr val="bg1"/>
                </a:solidFill>
              </a:rPr>
              <a:t> </a:t>
            </a:r>
            <a:r>
              <a:rPr lang="tr-TR" sz="2400" b="1" dirty="0" err="1">
                <a:solidFill>
                  <a:schemeClr val="bg1"/>
                </a:solidFill>
              </a:rPr>
              <a:t>your</a:t>
            </a:r>
            <a:r>
              <a:rPr lang="tr-TR" sz="2400" b="1" dirty="0">
                <a:solidFill>
                  <a:schemeClr val="bg1"/>
                </a:solidFill>
              </a:rPr>
              <a:t> </a:t>
            </a:r>
            <a:r>
              <a:rPr lang="tr-TR" sz="2400" b="1" dirty="0" err="1">
                <a:solidFill>
                  <a:schemeClr val="bg1"/>
                </a:solidFill>
              </a:rPr>
              <a:t>language</a:t>
            </a:r>
            <a:r>
              <a:rPr lang="tr-TR" sz="2400" b="1" dirty="0">
                <a:solidFill>
                  <a:schemeClr val="bg1"/>
                </a:solidFill>
              </a:rPr>
              <a:t> </a:t>
            </a:r>
            <a:r>
              <a:rPr lang="tr-TR" sz="2400" b="1" dirty="0" err="1">
                <a:solidFill>
                  <a:schemeClr val="bg1"/>
                </a:solidFill>
              </a:rPr>
              <a:t>skills</a:t>
            </a:r>
            <a:r>
              <a:rPr lang="tr-TR" sz="2400" b="1" dirty="0">
                <a:solidFill>
                  <a:schemeClr val="bg1"/>
                </a:solidFill>
              </a:rPr>
              <a:t> </a:t>
            </a:r>
            <a:r>
              <a:rPr lang="tr-TR" sz="2400" b="1" dirty="0" err="1">
                <a:solidFill>
                  <a:schemeClr val="bg1"/>
                </a:solidFill>
              </a:rPr>
              <a:t>day</a:t>
            </a:r>
            <a:r>
              <a:rPr lang="tr-TR" sz="2400" b="1" dirty="0">
                <a:solidFill>
                  <a:schemeClr val="bg1"/>
                </a:solidFill>
              </a:rPr>
              <a:t> </a:t>
            </a:r>
            <a:r>
              <a:rPr lang="tr-TR" sz="2400" b="1" dirty="0" err="1">
                <a:solidFill>
                  <a:schemeClr val="bg1"/>
                </a:solidFill>
              </a:rPr>
              <a:t>by</a:t>
            </a:r>
            <a:r>
              <a:rPr lang="tr-TR" sz="2400" b="1" dirty="0">
                <a:solidFill>
                  <a:schemeClr val="bg1"/>
                </a:solidFill>
              </a:rPr>
              <a:t> </a:t>
            </a:r>
            <a:r>
              <a:rPr lang="tr-TR" sz="2400" b="1" dirty="0" err="1">
                <a:solidFill>
                  <a:schemeClr val="bg1"/>
                </a:solidFill>
              </a:rPr>
              <a:t>day</a:t>
            </a:r>
            <a:r>
              <a:rPr lang="tr-TR" sz="2400" b="1" dirty="0">
                <a:solidFill>
                  <a:schemeClr val="bg1"/>
                </a:solidFill>
              </a:rPr>
              <a:t>. </a:t>
            </a:r>
          </a:p>
          <a:p>
            <a:endParaRPr lang="tr-TR" dirty="0"/>
          </a:p>
        </p:txBody>
      </p:sp>
      <p:pic>
        <p:nvPicPr>
          <p:cNvPr id="13" name="Content Placeholder 3">
            <a:extLst>
              <a:ext uri="{FF2B5EF4-FFF2-40B4-BE49-F238E27FC236}">
                <a16:creationId xmlns:a16="http://schemas.microsoft.com/office/drawing/2014/main" id="{0390ED2B-2D55-8A4F-A862-27E5BE74F72F}"/>
              </a:ext>
            </a:extLst>
          </p:cNvPr>
          <p:cNvPicPr>
            <a:picLocks noChangeAspect="1"/>
          </p:cNvPicPr>
          <p:nvPr/>
        </p:nvPicPr>
        <p:blipFill>
          <a:blip r:embed="rId3"/>
          <a:stretch>
            <a:fillRect/>
          </a:stretch>
        </p:blipFill>
        <p:spPr>
          <a:xfrm>
            <a:off x="5178289" y="1156320"/>
            <a:ext cx="6420678" cy="4346575"/>
          </a:xfrm>
          <a:prstGeom prst="rect">
            <a:avLst/>
          </a:prstGeom>
        </p:spPr>
      </p:pic>
    </p:spTree>
    <p:extLst>
      <p:ext uri="{BB962C8B-B14F-4D97-AF65-F5344CB8AC3E}">
        <p14:creationId xmlns:p14="http://schemas.microsoft.com/office/powerpoint/2010/main" val="2081236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534A96-A8BF-4BFE-837F-A36FA9E0C27C}"/>
              </a:ext>
            </a:extLst>
          </p:cNvPr>
          <p:cNvSpPr>
            <a:spLocks noGrp="1"/>
          </p:cNvSpPr>
          <p:nvPr>
            <p:ph type="title"/>
          </p:nvPr>
        </p:nvSpPr>
        <p:spPr>
          <a:xfrm>
            <a:off x="636104" y="484632"/>
            <a:ext cx="10492144" cy="1071036"/>
          </a:xfrm>
        </p:spPr>
        <p:txBody>
          <a:bodyPr>
            <a:normAutofit/>
          </a:bodyPr>
          <a:lstStyle/>
          <a:p>
            <a:r>
              <a:rPr lang="tr-TR" sz="4400" b="1" dirty="0" err="1">
                <a:solidFill>
                  <a:srgbClr val="CC6600"/>
                </a:solidFill>
              </a:rPr>
              <a:t>Assessment</a:t>
            </a:r>
            <a:endParaRPr lang="tr-TR" sz="4400" b="1" dirty="0">
              <a:solidFill>
                <a:srgbClr val="CC6600"/>
              </a:solidFill>
            </a:endParaRPr>
          </a:p>
        </p:txBody>
      </p:sp>
      <p:sp>
        <p:nvSpPr>
          <p:cNvPr id="3" name="İçerik Yer Tutucusu 2">
            <a:extLst>
              <a:ext uri="{FF2B5EF4-FFF2-40B4-BE49-F238E27FC236}">
                <a16:creationId xmlns:a16="http://schemas.microsoft.com/office/drawing/2014/main" id="{415112EC-4F67-4E28-AC6C-D0B006E855DB}"/>
              </a:ext>
            </a:extLst>
          </p:cNvPr>
          <p:cNvSpPr>
            <a:spLocks noGrp="1"/>
          </p:cNvSpPr>
          <p:nvPr>
            <p:ph idx="1"/>
          </p:nvPr>
        </p:nvSpPr>
        <p:spPr>
          <a:xfrm>
            <a:off x="1069848" y="4655126"/>
            <a:ext cx="10058400" cy="1221799"/>
          </a:xfrm>
        </p:spPr>
        <p:txBody>
          <a:bodyPr>
            <a:normAutofit/>
          </a:bodyPr>
          <a:lstStyle/>
          <a:p>
            <a:pPr lvl="1"/>
            <a:endParaRPr lang="tr-TR" dirty="0"/>
          </a:p>
          <a:p>
            <a:pPr lvl="1"/>
            <a:endParaRPr lang="tr-TR" dirty="0"/>
          </a:p>
          <a:p>
            <a:pPr marL="274320" lvl="1" indent="0">
              <a:buNone/>
            </a:pPr>
            <a:endParaRPr lang="tr-TR" dirty="0"/>
          </a:p>
          <a:p>
            <a:pPr marL="274320" lvl="1" indent="0">
              <a:buNone/>
            </a:pPr>
            <a:endParaRPr lang="tr-TR" dirty="0"/>
          </a:p>
          <a:p>
            <a:endParaRPr lang="tr-TR" dirty="0"/>
          </a:p>
        </p:txBody>
      </p:sp>
      <p:graphicFrame>
        <p:nvGraphicFramePr>
          <p:cNvPr id="5" name="Table 4">
            <a:extLst>
              <a:ext uri="{FF2B5EF4-FFF2-40B4-BE49-F238E27FC236}">
                <a16:creationId xmlns:a16="http://schemas.microsoft.com/office/drawing/2014/main" id="{9AE3BB27-CEB2-DE44-9107-B9509B6ED473}"/>
              </a:ext>
            </a:extLst>
          </p:cNvPr>
          <p:cNvGraphicFramePr>
            <a:graphicFrameLocks noGrp="1"/>
          </p:cNvGraphicFramePr>
          <p:nvPr>
            <p:extLst>
              <p:ext uri="{D42A27DB-BD31-4B8C-83A1-F6EECF244321}">
                <p14:modId xmlns:p14="http://schemas.microsoft.com/office/powerpoint/2010/main" val="2453225685"/>
              </p:ext>
            </p:extLst>
          </p:nvPr>
        </p:nvGraphicFramePr>
        <p:xfrm>
          <a:off x="1967948" y="1555669"/>
          <a:ext cx="7613374" cy="4321259"/>
        </p:xfrm>
        <a:graphic>
          <a:graphicData uri="http://schemas.openxmlformats.org/drawingml/2006/table">
            <a:tbl>
              <a:tblPr firstRow="1" firstCol="1" bandRow="1">
                <a:tableStyleId>{5C22544A-7EE6-4342-B048-85BDC9FD1C3A}</a:tableStyleId>
              </a:tblPr>
              <a:tblGrid>
                <a:gridCol w="2733695">
                  <a:extLst>
                    <a:ext uri="{9D8B030D-6E8A-4147-A177-3AD203B41FA5}">
                      <a16:colId xmlns:a16="http://schemas.microsoft.com/office/drawing/2014/main" val="801364235"/>
                    </a:ext>
                  </a:extLst>
                </a:gridCol>
                <a:gridCol w="3337358">
                  <a:extLst>
                    <a:ext uri="{9D8B030D-6E8A-4147-A177-3AD203B41FA5}">
                      <a16:colId xmlns:a16="http://schemas.microsoft.com/office/drawing/2014/main" val="4009260266"/>
                    </a:ext>
                  </a:extLst>
                </a:gridCol>
                <a:gridCol w="1542321">
                  <a:extLst>
                    <a:ext uri="{9D8B030D-6E8A-4147-A177-3AD203B41FA5}">
                      <a16:colId xmlns:a16="http://schemas.microsoft.com/office/drawing/2014/main" val="3333302700"/>
                    </a:ext>
                  </a:extLst>
                </a:gridCol>
              </a:tblGrid>
              <a:tr h="762575">
                <a:tc gridSpan="3">
                  <a:txBody>
                    <a:bodyPr/>
                    <a:lstStyle/>
                    <a:p>
                      <a:pPr algn="ctr">
                        <a:spcAft>
                          <a:spcPts val="0"/>
                        </a:spcAft>
                      </a:pPr>
                      <a:r>
                        <a:rPr lang="tr-TR" sz="1100">
                          <a:effectLst/>
                        </a:rPr>
                        <a:t> </a:t>
                      </a:r>
                      <a:endParaRPr lang="tr-TR" sz="1000">
                        <a:effectLst/>
                      </a:endParaRPr>
                    </a:p>
                    <a:p>
                      <a:pPr algn="ctr">
                        <a:spcAft>
                          <a:spcPts val="0"/>
                        </a:spcAft>
                      </a:pPr>
                      <a:r>
                        <a:rPr lang="tr-TR" sz="1100">
                          <a:effectLst/>
                        </a:rPr>
                        <a:t>ASSESSMENT</a:t>
                      </a:r>
                      <a:endParaRPr lang="tr-TR" sz="1000">
                        <a:effectLst/>
                      </a:endParaRPr>
                    </a:p>
                    <a:p>
                      <a:pPr algn="ctr">
                        <a:spcAft>
                          <a:spcPts val="0"/>
                        </a:spcAft>
                      </a:pPr>
                      <a:r>
                        <a:rPr lang="tr-TR" sz="11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46721862"/>
                  </a:ext>
                </a:extLst>
              </a:tr>
              <a:tr h="254192">
                <a:tc>
                  <a:txBody>
                    <a:bodyPr/>
                    <a:lstStyle/>
                    <a:p>
                      <a:pPr algn="ctr">
                        <a:spcAft>
                          <a:spcPts val="0"/>
                        </a:spcAft>
                      </a:pPr>
                      <a:r>
                        <a:rPr lang="tr-TR" sz="11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DATE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PERCENTAGE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3882001"/>
                  </a:ext>
                </a:extLst>
              </a:tr>
              <a:tr h="762575">
                <a:tc>
                  <a:txBody>
                    <a:bodyPr/>
                    <a:lstStyle/>
                    <a:p>
                      <a:pPr>
                        <a:spcAft>
                          <a:spcPts val="0"/>
                        </a:spcAft>
                      </a:pPr>
                      <a:r>
                        <a:rPr lang="tr-TR" sz="1100" dirty="0">
                          <a:effectLst/>
                        </a:rPr>
                        <a:t> </a:t>
                      </a:r>
                      <a:endParaRPr lang="tr-TR" sz="1000" dirty="0">
                        <a:effectLst/>
                      </a:endParaRPr>
                    </a:p>
                    <a:p>
                      <a:pPr>
                        <a:spcAft>
                          <a:spcPts val="0"/>
                        </a:spcAft>
                      </a:pPr>
                      <a:r>
                        <a:rPr lang="tr-TR" sz="1100" dirty="0">
                          <a:effectLst/>
                        </a:rPr>
                        <a:t>QUIZ 1 (</a:t>
                      </a:r>
                      <a:r>
                        <a:rPr lang="tr-TR" sz="1100" dirty="0" err="1">
                          <a:effectLst/>
                        </a:rPr>
                        <a:t>Paper-based</a:t>
                      </a:r>
                      <a:r>
                        <a:rPr lang="tr-TR" sz="1100" dirty="0">
                          <a:effectLst/>
                        </a:rPr>
                        <a:t>, in </a:t>
                      </a:r>
                      <a:r>
                        <a:rPr lang="tr-TR" sz="1100" dirty="0" err="1">
                          <a:effectLst/>
                        </a:rPr>
                        <a:t>class</a:t>
                      </a:r>
                      <a:r>
                        <a:rPr lang="tr-TR" sz="1100" dirty="0">
                          <a:effectLst/>
                        </a:rPr>
                        <a:t> </a:t>
                      </a:r>
                      <a:r>
                        <a:rPr lang="tr-TR" sz="1100" dirty="0" err="1">
                          <a:effectLst/>
                        </a:rPr>
                        <a:t>hours</a:t>
                      </a:r>
                      <a:r>
                        <a:rPr lang="tr-TR" sz="1100" dirty="0">
                          <a:effectLst/>
                        </a:rPr>
                        <a:t>)</a:t>
                      </a:r>
                      <a:endParaRPr lang="tr-TR" sz="1000" dirty="0">
                        <a:effectLst/>
                      </a:endParaRPr>
                    </a:p>
                    <a:p>
                      <a:pP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 </a:t>
                      </a:r>
                      <a:endParaRPr lang="tr-TR" sz="1000">
                        <a:effectLst/>
                      </a:endParaRPr>
                    </a:p>
                    <a:p>
                      <a:pPr algn="ctr">
                        <a:spcAft>
                          <a:spcPts val="0"/>
                        </a:spcAft>
                      </a:pPr>
                      <a:r>
                        <a:rPr lang="tr-TR" sz="1100">
                          <a:effectLst/>
                        </a:rPr>
                        <a:t>22-26 OCTOBER</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 </a:t>
                      </a:r>
                      <a:endParaRPr lang="tr-TR" sz="1000">
                        <a:effectLst/>
                      </a:endParaRPr>
                    </a:p>
                    <a:p>
                      <a:pPr algn="ctr">
                        <a:spcAft>
                          <a:spcPts val="0"/>
                        </a:spcAft>
                      </a:pPr>
                      <a:r>
                        <a:rPr lang="tr-TR" sz="1100">
                          <a:effectLst/>
                        </a:rPr>
                        <a:t>15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3742724"/>
                  </a:ext>
                </a:extLst>
              </a:tr>
              <a:tr h="762575">
                <a:tc>
                  <a:txBody>
                    <a:bodyPr/>
                    <a:lstStyle/>
                    <a:p>
                      <a:pPr>
                        <a:spcAft>
                          <a:spcPts val="0"/>
                        </a:spcAft>
                      </a:pPr>
                      <a:r>
                        <a:rPr lang="tr-TR" sz="1100" dirty="0">
                          <a:effectLst/>
                        </a:rPr>
                        <a:t> </a:t>
                      </a:r>
                      <a:endParaRPr lang="tr-TR" sz="1000" dirty="0">
                        <a:effectLst/>
                      </a:endParaRPr>
                    </a:p>
                    <a:p>
                      <a:pPr>
                        <a:spcAft>
                          <a:spcPts val="0"/>
                        </a:spcAft>
                      </a:pPr>
                      <a:r>
                        <a:rPr lang="tr-TR" sz="1100" dirty="0">
                          <a:effectLst/>
                        </a:rPr>
                        <a:t>QUIZ 2 (</a:t>
                      </a:r>
                      <a:r>
                        <a:rPr lang="tr-TR" sz="1100" dirty="0" err="1">
                          <a:effectLst/>
                        </a:rPr>
                        <a:t>Paper-based</a:t>
                      </a:r>
                      <a:r>
                        <a:rPr lang="tr-TR" sz="1100" dirty="0">
                          <a:effectLst/>
                        </a:rPr>
                        <a:t>, in </a:t>
                      </a:r>
                      <a:r>
                        <a:rPr lang="tr-TR" sz="1100" dirty="0" err="1">
                          <a:effectLst/>
                        </a:rPr>
                        <a:t>class</a:t>
                      </a:r>
                      <a:r>
                        <a:rPr lang="tr-TR" sz="1100" dirty="0">
                          <a:effectLst/>
                        </a:rPr>
                        <a:t> </a:t>
                      </a:r>
                      <a:r>
                        <a:rPr lang="tr-TR" sz="1100" dirty="0" err="1">
                          <a:effectLst/>
                        </a:rPr>
                        <a:t>hours</a:t>
                      </a:r>
                      <a:r>
                        <a:rPr lang="tr-TR" sz="1100" dirty="0">
                          <a:effectLst/>
                        </a:rPr>
                        <a:t>)</a:t>
                      </a:r>
                      <a:endParaRPr lang="tr-TR" sz="1000" dirty="0">
                        <a:effectLst/>
                      </a:endParaRPr>
                    </a:p>
                    <a:p>
                      <a:pP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 </a:t>
                      </a:r>
                      <a:endParaRPr lang="tr-TR" sz="1000">
                        <a:effectLst/>
                      </a:endParaRPr>
                    </a:p>
                    <a:p>
                      <a:pPr algn="ctr">
                        <a:spcAft>
                          <a:spcPts val="0"/>
                        </a:spcAft>
                      </a:pPr>
                      <a:r>
                        <a:rPr lang="tr-TR" sz="1100">
                          <a:effectLst/>
                        </a:rPr>
                        <a:t>3-7 DECEMBER</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 </a:t>
                      </a:r>
                      <a:endParaRPr lang="tr-TR" sz="1000">
                        <a:effectLst/>
                      </a:endParaRPr>
                    </a:p>
                    <a:p>
                      <a:pPr algn="ctr">
                        <a:spcAft>
                          <a:spcPts val="0"/>
                        </a:spcAft>
                      </a:pPr>
                      <a:r>
                        <a:rPr lang="tr-TR" sz="1100">
                          <a:effectLst/>
                        </a:rPr>
                        <a:t>15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55099319"/>
                  </a:ext>
                </a:extLst>
              </a:tr>
              <a:tr h="762575">
                <a:tc>
                  <a:txBody>
                    <a:bodyPr/>
                    <a:lstStyle/>
                    <a:p>
                      <a:pPr>
                        <a:spcAft>
                          <a:spcPts val="0"/>
                        </a:spcAft>
                      </a:pPr>
                      <a:r>
                        <a:rPr lang="tr-TR" sz="1100" dirty="0">
                          <a:effectLst/>
                        </a:rPr>
                        <a:t> </a:t>
                      </a:r>
                      <a:endParaRPr lang="tr-TR" sz="1000" dirty="0">
                        <a:effectLst/>
                      </a:endParaRPr>
                    </a:p>
                    <a:p>
                      <a:pPr>
                        <a:spcAft>
                          <a:spcPts val="0"/>
                        </a:spcAft>
                      </a:pPr>
                      <a:r>
                        <a:rPr lang="tr-TR" sz="1100" dirty="0">
                          <a:effectLst/>
                        </a:rPr>
                        <a:t>MIDTERM EXAM (</a:t>
                      </a:r>
                      <a:r>
                        <a:rPr lang="tr-TR" sz="1100" dirty="0" err="1">
                          <a:effectLst/>
                        </a:rPr>
                        <a:t>Paper-based</a:t>
                      </a:r>
                      <a:r>
                        <a:rPr lang="tr-TR" sz="1100" dirty="0">
                          <a:effectLst/>
                        </a:rPr>
                        <a:t>, </a:t>
                      </a:r>
                      <a:r>
                        <a:rPr lang="tr-TR" sz="1100" dirty="0" err="1">
                          <a:effectLst/>
                        </a:rPr>
                        <a:t>common</a:t>
                      </a:r>
                      <a:r>
                        <a:rPr lang="tr-TR" sz="1100" dirty="0">
                          <a:effectLst/>
                        </a:rPr>
                        <a:t>)</a:t>
                      </a:r>
                      <a:endParaRPr lang="tr-TR" sz="1000" dirty="0">
                        <a:effectLst/>
                      </a:endParaRPr>
                    </a:p>
                    <a:p>
                      <a:pP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19-23 NOVEMBER</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 </a:t>
                      </a:r>
                      <a:endParaRPr lang="tr-TR" sz="1000">
                        <a:effectLst/>
                      </a:endParaRPr>
                    </a:p>
                    <a:p>
                      <a:pPr algn="ctr">
                        <a:spcAft>
                          <a:spcPts val="0"/>
                        </a:spcAft>
                      </a:pPr>
                      <a:r>
                        <a:rPr lang="tr-TR" sz="1100">
                          <a:effectLst/>
                        </a:rPr>
                        <a:t>30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5902760"/>
                  </a:ext>
                </a:extLst>
              </a:tr>
              <a:tr h="762575">
                <a:tc>
                  <a:txBody>
                    <a:bodyPr/>
                    <a:lstStyle/>
                    <a:p>
                      <a:pPr>
                        <a:spcAft>
                          <a:spcPts val="0"/>
                        </a:spcAft>
                      </a:pPr>
                      <a:r>
                        <a:rPr lang="tr-TR" sz="1100" dirty="0">
                          <a:effectLst/>
                        </a:rPr>
                        <a:t> </a:t>
                      </a:r>
                      <a:endParaRPr lang="tr-TR" sz="1000" dirty="0">
                        <a:effectLst/>
                      </a:endParaRPr>
                    </a:p>
                    <a:p>
                      <a:pPr>
                        <a:spcAft>
                          <a:spcPts val="0"/>
                        </a:spcAft>
                      </a:pPr>
                      <a:r>
                        <a:rPr lang="tr-TR" sz="1100" dirty="0">
                          <a:effectLst/>
                        </a:rPr>
                        <a:t>FINAL EXAM (</a:t>
                      </a:r>
                      <a:r>
                        <a:rPr lang="tr-TR" sz="1100" dirty="0" err="1">
                          <a:effectLst/>
                        </a:rPr>
                        <a:t>Paper-based</a:t>
                      </a:r>
                      <a:r>
                        <a:rPr lang="tr-TR" sz="1100" dirty="0">
                          <a:effectLst/>
                        </a:rPr>
                        <a:t>, </a:t>
                      </a:r>
                      <a:r>
                        <a:rPr lang="tr-TR" sz="1100" dirty="0" err="1">
                          <a:effectLst/>
                        </a:rPr>
                        <a:t>common</a:t>
                      </a:r>
                      <a:r>
                        <a:rPr lang="tr-TR" sz="1100" dirty="0">
                          <a:effectLst/>
                        </a:rPr>
                        <a:t>) </a:t>
                      </a:r>
                      <a:endParaRPr lang="tr-TR" sz="1000" dirty="0">
                        <a:effectLst/>
                      </a:endParaRPr>
                    </a:p>
                    <a:p>
                      <a:pP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tabLst>
                          <a:tab pos="890270" algn="ctr"/>
                        </a:tabLst>
                      </a:pPr>
                      <a:r>
                        <a:rPr lang="tr-TR" sz="1100" dirty="0">
                          <a:effectLst/>
                        </a:rPr>
                        <a:t> </a:t>
                      </a:r>
                      <a:endParaRPr lang="tr-TR" sz="1000" dirty="0">
                        <a:effectLst/>
                      </a:endParaRPr>
                    </a:p>
                    <a:p>
                      <a:pPr algn="ctr">
                        <a:spcAft>
                          <a:spcPts val="0"/>
                        </a:spcAft>
                        <a:tabLst>
                          <a:tab pos="890270" algn="ctr"/>
                        </a:tabLst>
                      </a:pPr>
                      <a:r>
                        <a:rPr lang="tr-TR" sz="1100" dirty="0">
                          <a:effectLst/>
                        </a:rPr>
                        <a:t>31 DECEMBER-4 JANUARY</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 </a:t>
                      </a:r>
                      <a:endParaRPr lang="tr-TR" sz="1000">
                        <a:effectLst/>
                      </a:endParaRPr>
                    </a:p>
                    <a:p>
                      <a:pPr algn="ctr">
                        <a:spcAft>
                          <a:spcPts val="0"/>
                        </a:spcAft>
                      </a:pPr>
                      <a:r>
                        <a:rPr lang="tr-TR" sz="1100">
                          <a:effectLst/>
                        </a:rPr>
                        <a:t>40</a:t>
                      </a:r>
                      <a:endParaRPr lang="tr-TR" sz="1000">
                        <a:effectLst/>
                      </a:endParaRPr>
                    </a:p>
                    <a:p>
                      <a:pPr algn="ctr">
                        <a:spcAft>
                          <a:spcPts val="0"/>
                        </a:spcAft>
                      </a:pPr>
                      <a:r>
                        <a:rPr lang="tr-TR" sz="11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2844918"/>
                  </a:ext>
                </a:extLst>
              </a:tr>
              <a:tr h="254192">
                <a:tc>
                  <a:txBody>
                    <a:bodyPr/>
                    <a:lstStyle/>
                    <a:p>
                      <a:pPr>
                        <a:spcAft>
                          <a:spcPts val="0"/>
                        </a:spcAft>
                      </a:pPr>
                      <a:r>
                        <a:rPr lang="tr-TR" sz="11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TOTAL</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100%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7724991"/>
                  </a:ext>
                </a:extLst>
              </a:tr>
            </a:tbl>
          </a:graphicData>
        </a:graphic>
      </p:graphicFrame>
    </p:spTree>
    <p:extLst>
      <p:ext uri="{BB962C8B-B14F-4D97-AF65-F5344CB8AC3E}">
        <p14:creationId xmlns:p14="http://schemas.microsoft.com/office/powerpoint/2010/main" val="1574010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C592-AE6C-9F48-9217-B1439E7A1ECD}"/>
              </a:ext>
            </a:extLst>
          </p:cNvPr>
          <p:cNvSpPr>
            <a:spLocks noGrp="1"/>
          </p:cNvSpPr>
          <p:nvPr>
            <p:ph type="title"/>
          </p:nvPr>
        </p:nvSpPr>
        <p:spPr>
          <a:xfrm>
            <a:off x="1066800" y="642594"/>
            <a:ext cx="10058400" cy="987423"/>
          </a:xfrm>
        </p:spPr>
        <p:txBody>
          <a:bodyPr/>
          <a:lstStyle/>
          <a:p>
            <a:r>
              <a:rPr lang="tr-TR" sz="4000" b="1" dirty="0" err="1">
                <a:solidFill>
                  <a:srgbClr val="CC6600"/>
                </a:solidFill>
              </a:rPr>
              <a:t>Make-up</a:t>
            </a:r>
            <a:r>
              <a:rPr lang="tr-TR" sz="4000" b="1" dirty="0">
                <a:solidFill>
                  <a:srgbClr val="CC6600"/>
                </a:solidFill>
              </a:rPr>
              <a:t> </a:t>
            </a:r>
            <a:r>
              <a:rPr lang="tr-TR" sz="4000" b="1" dirty="0" err="1">
                <a:solidFill>
                  <a:srgbClr val="CC6600"/>
                </a:solidFill>
              </a:rPr>
              <a:t>Exams</a:t>
            </a:r>
            <a:endParaRPr lang="tr-TR" sz="4000" b="1" dirty="0">
              <a:solidFill>
                <a:srgbClr val="CC6600"/>
              </a:solidFill>
            </a:endParaRPr>
          </a:p>
        </p:txBody>
      </p:sp>
      <p:sp>
        <p:nvSpPr>
          <p:cNvPr id="3" name="Content Placeholder 2">
            <a:extLst>
              <a:ext uri="{FF2B5EF4-FFF2-40B4-BE49-F238E27FC236}">
                <a16:creationId xmlns:a16="http://schemas.microsoft.com/office/drawing/2014/main" id="{42827E66-AB11-CE41-A3F9-78D42C9FD66A}"/>
              </a:ext>
            </a:extLst>
          </p:cNvPr>
          <p:cNvSpPr>
            <a:spLocks noGrp="1"/>
          </p:cNvSpPr>
          <p:nvPr>
            <p:ph idx="1"/>
          </p:nvPr>
        </p:nvSpPr>
        <p:spPr>
          <a:xfrm>
            <a:off x="1066800" y="1719470"/>
            <a:ext cx="10058400" cy="4315570"/>
          </a:xfrm>
        </p:spPr>
        <p:txBody>
          <a:bodyPr>
            <a:normAutofit/>
          </a:bodyPr>
          <a:lstStyle/>
          <a:p>
            <a:pPr lvl="0"/>
            <a:r>
              <a:rPr lang="en-US" dirty="0"/>
              <a:t>Students officially documenting their excuses (medical report, etc.) can take the make-up exams in the last week of the semester. </a:t>
            </a:r>
          </a:p>
          <a:p>
            <a:pPr lvl="0"/>
            <a:r>
              <a:rPr lang="en-US" dirty="0"/>
              <a:t>Students must submit the documents to their </a:t>
            </a:r>
            <a:r>
              <a:rPr lang="en-US" b="1" u="sng" dirty="0"/>
              <a:t>own departments</a:t>
            </a:r>
            <a:r>
              <a:rPr lang="en-US" dirty="0"/>
              <a:t>, and, if the department accepts their validity, their names are given to the Head of the Department of Modern Languages. If the official letter is not delivered from their Department, the students’ exam grade is cancelled even if s/he has taken a make-up exam. </a:t>
            </a:r>
          </a:p>
          <a:p>
            <a:pPr lvl="0"/>
            <a:r>
              <a:rPr lang="en-US" dirty="0"/>
              <a:t>There are 2 in-class quizzes and 1 midterm in this course. The students who miss more than one exam can only take 1 make-up. </a:t>
            </a:r>
          </a:p>
          <a:p>
            <a:pPr lvl="0"/>
            <a:r>
              <a:rPr lang="en-US" dirty="0"/>
              <a:t>The make-up exam for the quizzes will cover the topics of both the first and the second quiz. </a:t>
            </a:r>
          </a:p>
          <a:p>
            <a:pPr lvl="0"/>
            <a:r>
              <a:rPr lang="en-US" dirty="0"/>
              <a:t>The make-up exam for the midterm will cover all the topics handled throughout the term.   </a:t>
            </a:r>
            <a:endParaRPr lang="tr-TR" dirty="0"/>
          </a:p>
          <a:p>
            <a:endParaRPr lang="tr-TR" dirty="0"/>
          </a:p>
        </p:txBody>
      </p:sp>
    </p:spTree>
    <p:extLst>
      <p:ext uri="{BB962C8B-B14F-4D97-AF65-F5344CB8AC3E}">
        <p14:creationId xmlns:p14="http://schemas.microsoft.com/office/powerpoint/2010/main" val="3975376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1525" y="484632"/>
            <a:ext cx="10820399" cy="886968"/>
          </a:xfrm>
        </p:spPr>
        <p:txBody>
          <a:bodyPr>
            <a:noAutofit/>
          </a:bodyPr>
          <a:lstStyle/>
          <a:p>
            <a:br>
              <a:rPr lang="tr-TR" sz="3600" b="1" dirty="0">
                <a:latin typeface="Rockwell" panose="02060603020205020403" pitchFamily="18" charset="0"/>
              </a:rPr>
            </a:br>
            <a:br>
              <a:rPr lang="tr-TR" sz="3600" b="1" dirty="0">
                <a:latin typeface="Rockwell" panose="02060603020205020403" pitchFamily="18" charset="0"/>
              </a:rPr>
            </a:br>
            <a:br>
              <a:rPr lang="tr-TR" sz="4400" b="1" dirty="0">
                <a:latin typeface="Rockwell" panose="02060603020205020403" pitchFamily="18" charset="0"/>
              </a:rPr>
            </a:br>
            <a:br>
              <a:rPr lang="tr-TR" sz="4400" b="1" dirty="0">
                <a:latin typeface="Rockwell" panose="02060603020205020403" pitchFamily="18" charset="0"/>
              </a:rPr>
            </a:br>
            <a:endParaRPr lang="tr-TR" sz="3600" dirty="0"/>
          </a:p>
        </p:txBody>
      </p:sp>
      <p:graphicFrame>
        <p:nvGraphicFramePr>
          <p:cNvPr id="3" name="Table 2">
            <a:extLst>
              <a:ext uri="{FF2B5EF4-FFF2-40B4-BE49-F238E27FC236}">
                <a16:creationId xmlns:a16="http://schemas.microsoft.com/office/drawing/2014/main" id="{8FCBACE5-7587-AA4F-985A-9C62E8452F18}"/>
              </a:ext>
            </a:extLst>
          </p:cNvPr>
          <p:cNvGraphicFramePr>
            <a:graphicFrameLocks noGrp="1"/>
          </p:cNvGraphicFramePr>
          <p:nvPr>
            <p:extLst>
              <p:ext uri="{D42A27DB-BD31-4B8C-83A1-F6EECF244321}">
                <p14:modId xmlns:p14="http://schemas.microsoft.com/office/powerpoint/2010/main" val="1351633309"/>
              </p:ext>
            </p:extLst>
          </p:nvPr>
        </p:nvGraphicFramePr>
        <p:xfrm>
          <a:off x="3279913" y="1063488"/>
          <a:ext cx="4691268" cy="4713456"/>
        </p:xfrm>
        <a:graphic>
          <a:graphicData uri="http://schemas.openxmlformats.org/drawingml/2006/table">
            <a:tbl>
              <a:tblPr firstRow="1" firstCol="1" bandRow="1">
                <a:tableStyleId>{5C22544A-7EE6-4342-B048-85BDC9FD1C3A}</a:tableStyleId>
              </a:tblPr>
              <a:tblGrid>
                <a:gridCol w="1839918">
                  <a:extLst>
                    <a:ext uri="{9D8B030D-6E8A-4147-A177-3AD203B41FA5}">
                      <a16:colId xmlns:a16="http://schemas.microsoft.com/office/drawing/2014/main" val="1482661295"/>
                    </a:ext>
                  </a:extLst>
                </a:gridCol>
                <a:gridCol w="1366037">
                  <a:extLst>
                    <a:ext uri="{9D8B030D-6E8A-4147-A177-3AD203B41FA5}">
                      <a16:colId xmlns:a16="http://schemas.microsoft.com/office/drawing/2014/main" val="2992338979"/>
                    </a:ext>
                  </a:extLst>
                </a:gridCol>
                <a:gridCol w="1485313">
                  <a:extLst>
                    <a:ext uri="{9D8B030D-6E8A-4147-A177-3AD203B41FA5}">
                      <a16:colId xmlns:a16="http://schemas.microsoft.com/office/drawing/2014/main" val="3103815161"/>
                    </a:ext>
                  </a:extLst>
                </a:gridCol>
              </a:tblGrid>
              <a:tr h="392788">
                <a:tc>
                  <a:txBody>
                    <a:bodyPr/>
                    <a:lstStyle/>
                    <a:p>
                      <a:pPr algn="ctr">
                        <a:spcAft>
                          <a:spcPts val="0"/>
                        </a:spcAft>
                      </a:pPr>
                      <a:r>
                        <a:rPr lang="en-GB" sz="1200">
                          <a:effectLst/>
                        </a:rPr>
                        <a:t>GRADING SCALE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l"/>
                      <a:endParaRPr lang="tr-TR" sz="1200" dirty="0">
                        <a:effectLst/>
                        <a:latin typeface="Calibri" panose="020F0502020204030204" pitchFamily="34" charset="0"/>
                        <a:cs typeface="Times New Roman" panose="02020603050405020304" pitchFamily="18" charset="0"/>
                      </a:endParaRPr>
                    </a:p>
                  </a:txBody>
                  <a:tcPr marL="9525" marR="9525" marT="9525" marB="0" anchor="b"/>
                </a:tc>
                <a:tc hMerge="1">
                  <a:txBody>
                    <a:bodyPr/>
                    <a:lstStyle/>
                    <a:p>
                      <a:endParaRPr lang="tr-TR"/>
                    </a:p>
                  </a:txBody>
                  <a:tcPr/>
                </a:tc>
                <a:extLst>
                  <a:ext uri="{0D108BD9-81ED-4DB2-BD59-A6C34878D82A}">
                    <a16:rowId xmlns:a16="http://schemas.microsoft.com/office/drawing/2014/main" val="4205324621"/>
                  </a:ext>
                </a:extLst>
              </a:tr>
              <a:tr h="392788">
                <a:tc>
                  <a:txBody>
                    <a:bodyPr/>
                    <a:lstStyle/>
                    <a:p>
                      <a:pPr algn="ctr">
                        <a:spcAft>
                          <a:spcPts val="0"/>
                        </a:spcAft>
                      </a:pPr>
                      <a:r>
                        <a:rPr lang="en-GB" sz="1200">
                          <a:effectLst/>
                        </a:rPr>
                        <a:t>GRADE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200">
                          <a:effectLst/>
                        </a:rPr>
                        <a:t>LETTER</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ECTS</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797232197"/>
                  </a:ext>
                </a:extLst>
              </a:tr>
              <a:tr h="392788">
                <a:tc>
                  <a:txBody>
                    <a:bodyPr/>
                    <a:lstStyle/>
                    <a:p>
                      <a:pPr algn="ctr">
                        <a:spcAft>
                          <a:spcPts val="0"/>
                        </a:spcAft>
                      </a:pPr>
                      <a:r>
                        <a:rPr lang="en-GB" sz="1200">
                          <a:effectLst/>
                        </a:rPr>
                        <a:t>90-100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AA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4.00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299867240"/>
                  </a:ext>
                </a:extLst>
              </a:tr>
              <a:tr h="392788">
                <a:tc>
                  <a:txBody>
                    <a:bodyPr/>
                    <a:lstStyle/>
                    <a:p>
                      <a:pPr algn="ctr">
                        <a:spcAft>
                          <a:spcPts val="0"/>
                        </a:spcAft>
                      </a:pPr>
                      <a:r>
                        <a:rPr lang="en-GB" sz="1200">
                          <a:effectLst/>
                        </a:rPr>
                        <a:t>80-89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BA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3.50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065425734"/>
                  </a:ext>
                </a:extLst>
              </a:tr>
              <a:tr h="392788">
                <a:tc>
                  <a:txBody>
                    <a:bodyPr/>
                    <a:lstStyle/>
                    <a:p>
                      <a:pPr algn="ctr">
                        <a:spcAft>
                          <a:spcPts val="0"/>
                        </a:spcAft>
                      </a:pPr>
                      <a:r>
                        <a:rPr lang="en-GB" sz="1200">
                          <a:effectLst/>
                        </a:rPr>
                        <a:t>70-79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BB</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3.00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535690345"/>
                  </a:ext>
                </a:extLst>
              </a:tr>
              <a:tr h="392788">
                <a:tc>
                  <a:txBody>
                    <a:bodyPr/>
                    <a:lstStyle/>
                    <a:p>
                      <a:pPr algn="ctr">
                        <a:spcAft>
                          <a:spcPts val="0"/>
                        </a:spcAft>
                      </a:pPr>
                      <a:r>
                        <a:rPr lang="en-GB" sz="1200">
                          <a:effectLst/>
                        </a:rPr>
                        <a:t>60-69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CB</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2.50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518070219"/>
                  </a:ext>
                </a:extLst>
              </a:tr>
              <a:tr h="392788">
                <a:tc>
                  <a:txBody>
                    <a:bodyPr/>
                    <a:lstStyle/>
                    <a:p>
                      <a:pPr algn="ctr">
                        <a:spcAft>
                          <a:spcPts val="0"/>
                        </a:spcAft>
                      </a:pPr>
                      <a:r>
                        <a:rPr lang="en-GB" sz="1200">
                          <a:effectLst/>
                        </a:rPr>
                        <a:t>53-59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CC</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2.00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83187732"/>
                  </a:ext>
                </a:extLst>
              </a:tr>
              <a:tr h="392788">
                <a:tc>
                  <a:txBody>
                    <a:bodyPr/>
                    <a:lstStyle/>
                    <a:p>
                      <a:pPr algn="ctr">
                        <a:spcAft>
                          <a:spcPts val="0"/>
                        </a:spcAft>
                      </a:pPr>
                      <a:r>
                        <a:rPr lang="en-GB" sz="1200">
                          <a:effectLst/>
                        </a:rPr>
                        <a:t>48-52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DC</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1.50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10221913"/>
                  </a:ext>
                </a:extLst>
              </a:tr>
              <a:tr h="392788">
                <a:tc>
                  <a:txBody>
                    <a:bodyPr/>
                    <a:lstStyle/>
                    <a:p>
                      <a:pPr algn="ctr">
                        <a:spcAft>
                          <a:spcPts val="0"/>
                        </a:spcAft>
                      </a:pPr>
                      <a:r>
                        <a:rPr lang="en-GB" sz="1200">
                          <a:effectLst/>
                        </a:rPr>
                        <a:t>40-47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DD</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632971266"/>
                  </a:ext>
                </a:extLst>
              </a:tr>
              <a:tr h="392788">
                <a:tc>
                  <a:txBody>
                    <a:bodyPr/>
                    <a:lstStyle/>
                    <a:p>
                      <a:pPr algn="ctr">
                        <a:spcAft>
                          <a:spcPts val="0"/>
                        </a:spcAft>
                      </a:pPr>
                      <a:r>
                        <a:rPr lang="en-GB" sz="1200" dirty="0">
                          <a:effectLst/>
                        </a:rPr>
                        <a:t>30-39</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FD</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0.50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973183606"/>
                  </a:ext>
                </a:extLst>
              </a:tr>
              <a:tr h="392788">
                <a:tc>
                  <a:txBody>
                    <a:bodyPr/>
                    <a:lstStyle/>
                    <a:p>
                      <a:pPr algn="ctr">
                        <a:spcAft>
                          <a:spcPts val="0"/>
                        </a:spcAft>
                      </a:pPr>
                      <a:r>
                        <a:rPr lang="en-GB" sz="1200" dirty="0">
                          <a:effectLst/>
                        </a:rPr>
                        <a:t>0-29</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FF</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0.00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92715089"/>
                  </a:ext>
                </a:extLst>
              </a:tr>
              <a:tr h="392788">
                <a:tc>
                  <a:txBody>
                    <a:bodyPr/>
                    <a:lstStyle/>
                    <a:p>
                      <a:pPr algn="ctr">
                        <a:spcAft>
                          <a:spcPts val="0"/>
                        </a:spcAft>
                      </a:pPr>
                      <a:r>
                        <a:rPr lang="en-GB" sz="1200" dirty="0">
                          <a:effectLst/>
                        </a:rPr>
                        <a:t>ABSENTEE</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F0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dirty="0">
                          <a:effectLst/>
                        </a:rPr>
                        <a:t>0.00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250054390"/>
                  </a:ext>
                </a:extLst>
              </a:tr>
            </a:tbl>
          </a:graphicData>
        </a:graphic>
      </p:graphicFrame>
    </p:spTree>
    <p:extLst>
      <p:ext uri="{BB962C8B-B14F-4D97-AF65-F5344CB8AC3E}">
        <p14:creationId xmlns:p14="http://schemas.microsoft.com/office/powerpoint/2010/main" val="4222650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a:extLst>
              <a:ext uri="{FF2B5EF4-FFF2-40B4-BE49-F238E27FC236}">
                <a16:creationId xmlns:a16="http://schemas.microsoft.com/office/drawing/2014/main" id="{6B956F1A-C28E-48BB-9ADA-43BBCA564987}"/>
              </a:ext>
            </a:extLst>
          </p:cNvPr>
          <p:cNvSpPr>
            <a:spLocks noGrp="1"/>
          </p:cNvSpPr>
          <p:nvPr>
            <p:ph type="title"/>
          </p:nvPr>
        </p:nvSpPr>
        <p:spPr>
          <a:xfrm>
            <a:off x="1500541" y="3999771"/>
            <a:ext cx="10058400" cy="1983586"/>
          </a:xfrm>
          <a:blipFill>
            <a:blip r:embed="rId2"/>
            <a:tile tx="0" ty="0" sx="100000" sy="100000" flip="none" algn="tl"/>
          </a:blipFill>
          <a:ln w="76200">
            <a:solidFill>
              <a:srgbClr val="CC6600"/>
            </a:solidFill>
            <a:prstDash val="sysDot"/>
          </a:ln>
        </p:spPr>
        <p:txBody>
          <a:bodyPr>
            <a:normAutofit fontScale="90000"/>
          </a:bodyPr>
          <a:lstStyle/>
          <a:p>
            <a:pPr algn="r"/>
            <a:r>
              <a:rPr lang="tr-TR" sz="4800" b="1" dirty="0">
                <a:solidFill>
                  <a:srgbClr val="CC6600"/>
                </a:solidFill>
              </a:rPr>
              <a:t>Course </a:t>
            </a:r>
            <a:r>
              <a:rPr lang="tr-TR" b="1" dirty="0">
                <a:solidFill>
                  <a:srgbClr val="CC6600"/>
                </a:solidFill>
              </a:rPr>
              <a:t>I</a:t>
            </a:r>
            <a:r>
              <a:rPr lang="tr-TR" sz="4800" b="1" dirty="0">
                <a:solidFill>
                  <a:srgbClr val="CC6600"/>
                </a:solidFill>
              </a:rPr>
              <a:t>nformation </a:t>
            </a:r>
            <a:r>
              <a:rPr lang="tr-TR" sz="4800" b="1" dirty="0" err="1">
                <a:solidFill>
                  <a:srgbClr val="CC6600"/>
                </a:solidFill>
              </a:rPr>
              <a:t>for</a:t>
            </a:r>
            <a:r>
              <a:rPr lang="tr-TR" b="1" dirty="0">
                <a:solidFill>
                  <a:srgbClr val="CC6600"/>
                </a:solidFill>
              </a:rPr>
              <a:t> </a:t>
            </a:r>
            <a:br>
              <a:rPr lang="tr-TR" b="1" dirty="0">
                <a:solidFill>
                  <a:srgbClr val="CC6600"/>
                </a:solidFill>
              </a:rPr>
            </a:br>
            <a:r>
              <a:rPr lang="tr-TR" b="1" dirty="0">
                <a:solidFill>
                  <a:srgbClr val="CC6600"/>
                </a:solidFill>
              </a:rPr>
              <a:t>MDB1131 Advanced English 1</a:t>
            </a:r>
            <a:br>
              <a:rPr lang="tr-TR" b="1" dirty="0">
                <a:solidFill>
                  <a:srgbClr val="CC6600"/>
                </a:solidFill>
              </a:rPr>
            </a:br>
            <a:r>
              <a:rPr lang="tr-TR" b="1" i="1" u="sng" dirty="0" err="1">
                <a:solidFill>
                  <a:srgbClr val="FF0000"/>
                </a:solidFill>
              </a:rPr>
              <a:t>Only</a:t>
            </a:r>
            <a:r>
              <a:rPr lang="tr-TR" b="1" i="1" u="sng" dirty="0">
                <a:solidFill>
                  <a:srgbClr val="FF0000"/>
                </a:solidFill>
              </a:rPr>
              <a:t> </a:t>
            </a:r>
            <a:r>
              <a:rPr lang="tr-TR" b="1" i="1" u="sng" dirty="0" err="1">
                <a:solidFill>
                  <a:srgbClr val="FF0000"/>
                </a:solidFill>
              </a:rPr>
              <a:t>for</a:t>
            </a:r>
            <a:r>
              <a:rPr lang="tr-TR" b="1" i="1" u="sng" dirty="0">
                <a:solidFill>
                  <a:srgbClr val="FF0000"/>
                </a:solidFill>
              </a:rPr>
              <a:t> BÖTE </a:t>
            </a:r>
            <a:r>
              <a:rPr lang="tr-TR" b="1" i="1" u="sng" dirty="0" err="1">
                <a:solidFill>
                  <a:srgbClr val="FF0000"/>
                </a:solidFill>
              </a:rPr>
              <a:t>Students</a:t>
            </a:r>
            <a:r>
              <a:rPr lang="tr-TR" b="1" i="1" u="sng" dirty="0">
                <a:solidFill>
                  <a:srgbClr val="FF0000"/>
                </a:solidFill>
              </a:rPr>
              <a:t> </a:t>
            </a:r>
            <a:endParaRPr lang="tr-TR" sz="4800" b="1" i="1" u="sng" dirty="0">
              <a:solidFill>
                <a:srgbClr val="FF0000"/>
              </a:solidFill>
            </a:endParaRPr>
          </a:p>
        </p:txBody>
      </p:sp>
    </p:spTree>
    <p:extLst>
      <p:ext uri="{BB962C8B-B14F-4D97-AF65-F5344CB8AC3E}">
        <p14:creationId xmlns:p14="http://schemas.microsoft.com/office/powerpoint/2010/main" val="6526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7">
            <a:extLst>
              <a:ext uri="{FF2B5EF4-FFF2-40B4-BE49-F238E27FC236}">
                <a16:creationId xmlns:a16="http://schemas.microsoft.com/office/drawing/2014/main" id="{3773B49A-B671-9F4B-A875-5A5FFE114FCB}"/>
              </a:ext>
            </a:extLst>
          </p:cNvPr>
          <p:cNvPicPr>
            <a:picLocks noChangeAspect="1"/>
          </p:cNvPicPr>
          <p:nvPr/>
        </p:nvPicPr>
        <p:blipFill>
          <a:blip r:embed="rId2"/>
          <a:stretch>
            <a:fillRect/>
          </a:stretch>
        </p:blipFill>
        <p:spPr>
          <a:xfrm>
            <a:off x="4667497" y="1267347"/>
            <a:ext cx="6880072" cy="4162443"/>
          </a:xfrm>
          <a:prstGeom prst="rect">
            <a:avLst/>
          </a:prstGeom>
        </p:spPr>
      </p:pic>
      <p:sp>
        <p:nvSpPr>
          <p:cNvPr id="20" name="Rectangle 19">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a:extLst>
              <a:ext uri="{FF2B5EF4-FFF2-40B4-BE49-F238E27FC236}">
                <a16:creationId xmlns:a16="http://schemas.microsoft.com/office/drawing/2014/main" id="{650FA36A-AD94-4859-8B42-35A6A1F5ADDD}"/>
              </a:ext>
            </a:extLst>
          </p:cNvPr>
          <p:cNvSpPr>
            <a:spLocks noGrp="1"/>
          </p:cNvSpPr>
          <p:nvPr>
            <p:ph type="title"/>
          </p:nvPr>
        </p:nvSpPr>
        <p:spPr>
          <a:xfrm>
            <a:off x="643433" y="643464"/>
            <a:ext cx="2888344" cy="1428737"/>
          </a:xfrm>
        </p:spPr>
        <p:txBody>
          <a:bodyPr>
            <a:normAutofit fontScale="90000"/>
          </a:bodyPr>
          <a:lstStyle/>
          <a:p>
            <a:r>
              <a:rPr lang="tr-TR" sz="1800" dirty="0" err="1">
                <a:solidFill>
                  <a:srgbClr val="FFFFFF"/>
                </a:solidFill>
              </a:rPr>
              <a:t>The</a:t>
            </a:r>
            <a:r>
              <a:rPr lang="tr-TR" sz="1800" dirty="0">
                <a:solidFill>
                  <a:srgbClr val="FFFFFF"/>
                </a:solidFill>
              </a:rPr>
              <a:t> </a:t>
            </a:r>
            <a:r>
              <a:rPr lang="tr-TR" sz="1800" dirty="0" err="1">
                <a:solidFill>
                  <a:srgbClr val="FFFFFF"/>
                </a:solidFill>
              </a:rPr>
              <a:t>results</a:t>
            </a:r>
            <a:r>
              <a:rPr lang="tr-TR" sz="1800" dirty="0">
                <a:solidFill>
                  <a:srgbClr val="FFFFFF"/>
                </a:solidFill>
              </a:rPr>
              <a:t> of </a:t>
            </a:r>
            <a:r>
              <a:rPr lang="tr-TR" sz="1800" dirty="0" err="1">
                <a:solidFill>
                  <a:srgbClr val="FFFFFF"/>
                </a:solidFill>
              </a:rPr>
              <a:t>the</a:t>
            </a:r>
            <a:r>
              <a:rPr lang="tr-TR" sz="1800" dirty="0">
                <a:solidFill>
                  <a:srgbClr val="FFFFFF"/>
                </a:solidFill>
              </a:rPr>
              <a:t> </a:t>
            </a:r>
            <a:r>
              <a:rPr lang="tr-TR" sz="1800" dirty="0" err="1">
                <a:solidFill>
                  <a:srgbClr val="FFFFFF"/>
                </a:solidFill>
              </a:rPr>
              <a:t>needs</a:t>
            </a:r>
            <a:r>
              <a:rPr lang="tr-TR" sz="1800" dirty="0">
                <a:solidFill>
                  <a:srgbClr val="FFFFFF"/>
                </a:solidFill>
              </a:rPr>
              <a:t> </a:t>
            </a:r>
            <a:r>
              <a:rPr lang="tr-TR" sz="1800" dirty="0" err="1">
                <a:solidFill>
                  <a:srgbClr val="FFFFFF"/>
                </a:solidFill>
              </a:rPr>
              <a:t>analysis</a:t>
            </a:r>
            <a:r>
              <a:rPr lang="tr-TR" sz="1800" dirty="0">
                <a:solidFill>
                  <a:srgbClr val="FFFFFF"/>
                </a:solidFill>
              </a:rPr>
              <a:t> </a:t>
            </a:r>
            <a:r>
              <a:rPr lang="tr-TR" sz="1800" dirty="0" err="1">
                <a:solidFill>
                  <a:srgbClr val="FFFFFF"/>
                </a:solidFill>
              </a:rPr>
              <a:t>survey</a:t>
            </a:r>
            <a:r>
              <a:rPr lang="tr-TR" sz="1800" dirty="0">
                <a:solidFill>
                  <a:srgbClr val="FFFFFF"/>
                </a:solidFill>
              </a:rPr>
              <a:t> </a:t>
            </a:r>
            <a:r>
              <a:rPr lang="tr-TR" sz="1800" dirty="0" err="1">
                <a:solidFill>
                  <a:srgbClr val="FFFFFF"/>
                </a:solidFill>
              </a:rPr>
              <a:t>carried</a:t>
            </a:r>
            <a:r>
              <a:rPr lang="tr-TR" sz="1800" dirty="0">
                <a:solidFill>
                  <a:srgbClr val="FFFFFF"/>
                </a:solidFill>
              </a:rPr>
              <a:t> </a:t>
            </a:r>
            <a:r>
              <a:rPr lang="tr-TR" sz="1800" dirty="0" err="1">
                <a:solidFill>
                  <a:srgbClr val="FFFFFF"/>
                </a:solidFill>
              </a:rPr>
              <a:t>out</a:t>
            </a:r>
            <a:r>
              <a:rPr lang="tr-TR" sz="1800" dirty="0">
                <a:solidFill>
                  <a:srgbClr val="FFFFFF"/>
                </a:solidFill>
              </a:rPr>
              <a:t> </a:t>
            </a:r>
            <a:r>
              <a:rPr lang="tr-TR" sz="1800" dirty="0" err="1">
                <a:solidFill>
                  <a:srgbClr val="FFFFFF"/>
                </a:solidFill>
              </a:rPr>
              <a:t>with</a:t>
            </a:r>
            <a:r>
              <a:rPr lang="tr-TR" sz="1800" dirty="0">
                <a:solidFill>
                  <a:srgbClr val="FFFFFF"/>
                </a:solidFill>
              </a:rPr>
              <a:t> </a:t>
            </a:r>
            <a:r>
              <a:rPr lang="tr-TR" sz="1800" dirty="0" err="1">
                <a:solidFill>
                  <a:srgbClr val="FFFFFF"/>
                </a:solidFill>
              </a:rPr>
              <a:t>graduates</a:t>
            </a:r>
            <a:r>
              <a:rPr lang="tr-TR" sz="1800" dirty="0">
                <a:solidFill>
                  <a:srgbClr val="FFFFFF"/>
                </a:solidFill>
              </a:rPr>
              <a:t> of YTU </a:t>
            </a:r>
            <a:r>
              <a:rPr lang="tr-TR" sz="1800" dirty="0" err="1">
                <a:solidFill>
                  <a:srgbClr val="FFFFFF"/>
                </a:solidFill>
              </a:rPr>
              <a:t>clearly</a:t>
            </a:r>
            <a:r>
              <a:rPr lang="tr-TR" sz="1800" dirty="0">
                <a:solidFill>
                  <a:srgbClr val="FFFFFF"/>
                </a:solidFill>
              </a:rPr>
              <a:t> </a:t>
            </a:r>
            <a:r>
              <a:rPr lang="tr-TR" sz="1800" dirty="0" err="1">
                <a:solidFill>
                  <a:srgbClr val="FFFFFF"/>
                </a:solidFill>
              </a:rPr>
              <a:t>show</a:t>
            </a:r>
            <a:r>
              <a:rPr lang="tr-TR" sz="1800" dirty="0">
                <a:solidFill>
                  <a:srgbClr val="FFFFFF"/>
                </a:solidFill>
              </a:rPr>
              <a:t> </a:t>
            </a:r>
            <a:r>
              <a:rPr lang="tr-TR" sz="1800" dirty="0" err="1">
                <a:solidFill>
                  <a:srgbClr val="FFFFFF"/>
                </a:solidFill>
              </a:rPr>
              <a:t>why</a:t>
            </a:r>
            <a:r>
              <a:rPr lang="tr-TR" sz="1800" dirty="0">
                <a:solidFill>
                  <a:srgbClr val="FFFFFF"/>
                </a:solidFill>
              </a:rPr>
              <a:t> </a:t>
            </a:r>
            <a:r>
              <a:rPr lang="tr-TR" sz="1800" dirty="0" err="1">
                <a:solidFill>
                  <a:srgbClr val="FFFFFF"/>
                </a:solidFill>
              </a:rPr>
              <a:t>you</a:t>
            </a:r>
            <a:r>
              <a:rPr lang="tr-TR" sz="1800" dirty="0">
                <a:solidFill>
                  <a:srgbClr val="FFFFFF"/>
                </a:solidFill>
              </a:rPr>
              <a:t> </a:t>
            </a:r>
            <a:r>
              <a:rPr lang="tr-TR" sz="1800" dirty="0" err="1">
                <a:solidFill>
                  <a:srgbClr val="FFFFFF"/>
                </a:solidFill>
              </a:rPr>
              <a:t>should</a:t>
            </a:r>
            <a:r>
              <a:rPr lang="tr-TR" sz="1800" dirty="0">
                <a:solidFill>
                  <a:srgbClr val="FFFFFF"/>
                </a:solidFill>
              </a:rPr>
              <a:t> </a:t>
            </a:r>
            <a:r>
              <a:rPr lang="tr-TR" sz="1800" dirty="0" err="1">
                <a:solidFill>
                  <a:srgbClr val="FFFFFF"/>
                </a:solidFill>
              </a:rPr>
              <a:t>care</a:t>
            </a:r>
            <a:r>
              <a:rPr lang="tr-TR" sz="1800" dirty="0">
                <a:solidFill>
                  <a:srgbClr val="FFFFFF"/>
                </a:solidFill>
              </a:rPr>
              <a:t> </a:t>
            </a:r>
            <a:r>
              <a:rPr lang="tr-TR" sz="1800" dirty="0" err="1">
                <a:solidFill>
                  <a:srgbClr val="FFFFFF"/>
                </a:solidFill>
              </a:rPr>
              <a:t>about</a:t>
            </a:r>
            <a:r>
              <a:rPr lang="tr-TR" sz="1800" dirty="0">
                <a:solidFill>
                  <a:srgbClr val="FFFFFF"/>
                </a:solidFill>
              </a:rPr>
              <a:t> English </a:t>
            </a:r>
            <a:r>
              <a:rPr lang="tr-TR" sz="1800" dirty="0" err="1">
                <a:solidFill>
                  <a:srgbClr val="FFFFFF"/>
                </a:solidFill>
              </a:rPr>
              <a:t>courses</a:t>
            </a:r>
            <a:r>
              <a:rPr lang="tr-TR" sz="1800" dirty="0">
                <a:solidFill>
                  <a:srgbClr val="FFFFFF"/>
                </a:solidFill>
              </a:rPr>
              <a:t>.</a:t>
            </a:r>
          </a:p>
        </p:txBody>
      </p:sp>
      <p:sp>
        <p:nvSpPr>
          <p:cNvPr id="13" name="Content Placeholder 12">
            <a:extLst>
              <a:ext uri="{FF2B5EF4-FFF2-40B4-BE49-F238E27FC236}">
                <a16:creationId xmlns:a16="http://schemas.microsoft.com/office/drawing/2014/main" id="{D3E47431-6C43-4318-8816-2CEAEAD8D873}"/>
              </a:ext>
            </a:extLst>
          </p:cNvPr>
          <p:cNvSpPr>
            <a:spLocks noGrp="1"/>
          </p:cNvSpPr>
          <p:nvPr>
            <p:ph idx="1"/>
          </p:nvPr>
        </p:nvSpPr>
        <p:spPr>
          <a:xfrm>
            <a:off x="643337" y="2184036"/>
            <a:ext cx="2888439" cy="3869634"/>
          </a:xfrm>
        </p:spPr>
        <p:txBody>
          <a:bodyPr>
            <a:normAutofit/>
          </a:bodyPr>
          <a:lstStyle/>
          <a:p>
            <a:endParaRPr lang="en-US" sz="1600" dirty="0">
              <a:solidFill>
                <a:srgbClr val="FFFFFF"/>
              </a:solidFill>
            </a:endParaRPr>
          </a:p>
        </p:txBody>
      </p:sp>
    </p:spTree>
    <p:extLst>
      <p:ext uri="{BB962C8B-B14F-4D97-AF65-F5344CB8AC3E}">
        <p14:creationId xmlns:p14="http://schemas.microsoft.com/office/powerpoint/2010/main" val="3921026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F465-2D2C-2A45-95A0-C1B4A6BB8561}"/>
              </a:ext>
            </a:extLst>
          </p:cNvPr>
          <p:cNvSpPr>
            <a:spLocks noGrp="1"/>
          </p:cNvSpPr>
          <p:nvPr>
            <p:ph type="title"/>
          </p:nvPr>
        </p:nvSpPr>
        <p:spPr>
          <a:xfrm>
            <a:off x="877956" y="473629"/>
            <a:ext cx="10058400" cy="1027180"/>
          </a:xfrm>
        </p:spPr>
        <p:txBody>
          <a:bodyPr/>
          <a:lstStyle/>
          <a:p>
            <a:r>
              <a:rPr lang="tr-TR" sz="4400" b="1" dirty="0">
                <a:solidFill>
                  <a:srgbClr val="CC6600"/>
                </a:solidFill>
              </a:rPr>
              <a:t>Course </a:t>
            </a:r>
            <a:r>
              <a:rPr lang="tr-TR" sz="4400" b="1" dirty="0" err="1">
                <a:solidFill>
                  <a:srgbClr val="CC6600"/>
                </a:solidFill>
              </a:rPr>
              <a:t>Description</a:t>
            </a:r>
            <a:endParaRPr lang="tr-TR" sz="4400" b="1" dirty="0">
              <a:solidFill>
                <a:srgbClr val="CC6600"/>
              </a:solidFill>
            </a:endParaRPr>
          </a:p>
        </p:txBody>
      </p:sp>
      <p:sp>
        <p:nvSpPr>
          <p:cNvPr id="3" name="Content Placeholder 2">
            <a:extLst>
              <a:ext uri="{FF2B5EF4-FFF2-40B4-BE49-F238E27FC236}">
                <a16:creationId xmlns:a16="http://schemas.microsoft.com/office/drawing/2014/main" id="{78F8F2B0-E2BD-CA4F-B798-C773AF6D3730}"/>
              </a:ext>
            </a:extLst>
          </p:cNvPr>
          <p:cNvSpPr>
            <a:spLocks noGrp="1"/>
          </p:cNvSpPr>
          <p:nvPr>
            <p:ph idx="1"/>
          </p:nvPr>
        </p:nvSpPr>
        <p:spPr>
          <a:xfrm>
            <a:off x="1066800" y="1500809"/>
            <a:ext cx="10058400" cy="4860233"/>
          </a:xfrm>
        </p:spPr>
        <p:txBody>
          <a:bodyPr>
            <a:normAutofit/>
          </a:bodyPr>
          <a:lstStyle/>
          <a:p>
            <a:pPr algn="just"/>
            <a:r>
              <a:rPr lang="en-US" dirty="0"/>
              <a:t>MDB1031 Advanced English 1 is a 2-credit compulsory course for the students of BÖTE department.</a:t>
            </a:r>
          </a:p>
          <a:p>
            <a:pPr algn="just"/>
            <a:r>
              <a:rPr lang="en-US" dirty="0"/>
              <a:t>Advanced English I is not a prerequisite for Advanced English II. However, it should be kept in mind that these two courses are designed to improve language skills in a constructive trend; that is, Advanced English II is like a follow-up to Advanced English I. Therefore, it would be wise for students to take-up these courses respectively. </a:t>
            </a:r>
            <a:endParaRPr lang="tr-TR" dirty="0"/>
          </a:p>
          <a:p>
            <a:pPr algn="just"/>
            <a:r>
              <a:rPr lang="en-US" dirty="0"/>
              <a:t>Priorities in the design of Advanced English I course includes a particular attention to the continuity between the prep classes, Advanced English courses, and the undergraduate English lectures; an emphasis on interdependency among four language skills, and a focus on reading and writing supported by speaking and listening in a constructive way.</a:t>
            </a:r>
            <a:endParaRPr lang="tr-TR" dirty="0"/>
          </a:p>
        </p:txBody>
      </p:sp>
    </p:spTree>
    <p:extLst>
      <p:ext uri="{BB962C8B-B14F-4D97-AF65-F5344CB8AC3E}">
        <p14:creationId xmlns:p14="http://schemas.microsoft.com/office/powerpoint/2010/main" val="2416239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F465-2D2C-2A45-95A0-C1B4A6BB8561}"/>
              </a:ext>
            </a:extLst>
          </p:cNvPr>
          <p:cNvSpPr>
            <a:spLocks noGrp="1"/>
          </p:cNvSpPr>
          <p:nvPr>
            <p:ph type="title"/>
          </p:nvPr>
        </p:nvSpPr>
        <p:spPr/>
        <p:txBody>
          <a:bodyPr>
            <a:normAutofit/>
          </a:bodyPr>
          <a:lstStyle/>
          <a:p>
            <a:r>
              <a:rPr lang="en-US" sz="4400" b="1" dirty="0">
                <a:solidFill>
                  <a:srgbClr val="CC6600"/>
                </a:solidFill>
              </a:rPr>
              <a:t>The reading component</a:t>
            </a:r>
            <a:endParaRPr lang="tr-TR" sz="4400" b="1" dirty="0">
              <a:solidFill>
                <a:srgbClr val="CC6600"/>
              </a:solidFill>
            </a:endParaRPr>
          </a:p>
        </p:txBody>
      </p:sp>
      <p:sp>
        <p:nvSpPr>
          <p:cNvPr id="3" name="Content Placeholder 2">
            <a:extLst>
              <a:ext uri="{FF2B5EF4-FFF2-40B4-BE49-F238E27FC236}">
                <a16:creationId xmlns:a16="http://schemas.microsoft.com/office/drawing/2014/main" id="{78F8F2B0-E2BD-CA4F-B798-C773AF6D3730}"/>
              </a:ext>
            </a:extLst>
          </p:cNvPr>
          <p:cNvSpPr>
            <a:spLocks noGrp="1"/>
          </p:cNvSpPr>
          <p:nvPr>
            <p:ph idx="1"/>
          </p:nvPr>
        </p:nvSpPr>
        <p:spPr>
          <a:xfrm>
            <a:off x="1066800" y="1944095"/>
            <a:ext cx="10058400" cy="4257923"/>
          </a:xfrm>
        </p:spPr>
        <p:txBody>
          <a:bodyPr>
            <a:normAutofit/>
          </a:bodyPr>
          <a:lstStyle/>
          <a:p>
            <a:pPr marL="0" indent="0">
              <a:buNone/>
            </a:pPr>
            <a:r>
              <a:rPr lang="en-US" dirty="0"/>
              <a:t> </a:t>
            </a:r>
            <a:endParaRPr lang="tr-TR" dirty="0"/>
          </a:p>
          <a:p>
            <a:pPr lvl="0"/>
            <a:r>
              <a:rPr lang="en-US" dirty="0"/>
              <a:t>supporting the students’ exposure to a specified range of text complexity and text types across a wide range of disciplines aligned to college and career readiness </a:t>
            </a:r>
            <a:endParaRPr lang="tr-TR" dirty="0"/>
          </a:p>
          <a:p>
            <a:pPr lvl="0"/>
            <a:r>
              <a:rPr lang="en-US" dirty="0"/>
              <a:t>putting an emphasis on source analysis (reading, analyzing, and using reasoning to comprehend academic texts) </a:t>
            </a:r>
            <a:endParaRPr lang="tr-TR" dirty="0"/>
          </a:p>
          <a:p>
            <a:pPr lvl="0"/>
            <a:r>
              <a:rPr lang="en-US" dirty="0"/>
              <a:t>reinforcing an understanding of relevant Academic Word List words in context and how word choice helps shape meaning and tone</a:t>
            </a:r>
            <a:endParaRPr lang="tr-TR" dirty="0"/>
          </a:p>
          <a:p>
            <a:pPr lvl="0"/>
            <a:r>
              <a:rPr lang="en-US" dirty="0"/>
              <a:t>analyzing texts rhetorically; and synthesizing across topically related passages </a:t>
            </a:r>
            <a:endParaRPr lang="tr-TR" dirty="0"/>
          </a:p>
          <a:p>
            <a:pPr marL="0" indent="0">
              <a:buNone/>
            </a:pPr>
            <a:endParaRPr lang="tr-TR" dirty="0"/>
          </a:p>
        </p:txBody>
      </p:sp>
    </p:spTree>
    <p:extLst>
      <p:ext uri="{BB962C8B-B14F-4D97-AF65-F5344CB8AC3E}">
        <p14:creationId xmlns:p14="http://schemas.microsoft.com/office/powerpoint/2010/main" val="2438076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A5C2-71AE-3B43-BF38-D4CF30A923C0}"/>
              </a:ext>
            </a:extLst>
          </p:cNvPr>
          <p:cNvSpPr>
            <a:spLocks noGrp="1"/>
          </p:cNvSpPr>
          <p:nvPr>
            <p:ph type="title"/>
          </p:nvPr>
        </p:nvSpPr>
        <p:spPr/>
        <p:txBody>
          <a:bodyPr>
            <a:normAutofit fontScale="90000"/>
          </a:bodyPr>
          <a:lstStyle/>
          <a:p>
            <a:r>
              <a:rPr lang="en-US" sz="4400" b="1" dirty="0">
                <a:solidFill>
                  <a:srgbClr val="CC6600"/>
                </a:solidFill>
              </a:rPr>
              <a:t>Regarding the reading skill, Advanced English I course reinforces the students’ ability to</a:t>
            </a:r>
            <a:endParaRPr lang="tr-TR" sz="4400" b="1" dirty="0">
              <a:solidFill>
                <a:srgbClr val="CC6600"/>
              </a:solidFill>
            </a:endParaRPr>
          </a:p>
        </p:txBody>
      </p:sp>
      <p:sp>
        <p:nvSpPr>
          <p:cNvPr id="3" name="Content Placeholder 2">
            <a:extLst>
              <a:ext uri="{FF2B5EF4-FFF2-40B4-BE49-F238E27FC236}">
                <a16:creationId xmlns:a16="http://schemas.microsoft.com/office/drawing/2014/main" id="{9BA33905-EB85-E749-9826-F59B7F43052B}"/>
              </a:ext>
            </a:extLst>
          </p:cNvPr>
          <p:cNvSpPr>
            <a:spLocks noGrp="1"/>
          </p:cNvSpPr>
          <p:nvPr>
            <p:ph idx="1"/>
          </p:nvPr>
        </p:nvSpPr>
        <p:spPr>
          <a:xfrm>
            <a:off x="1066800" y="2272083"/>
            <a:ext cx="10058400" cy="3931920"/>
          </a:xfrm>
        </p:spPr>
        <p:txBody>
          <a:bodyPr/>
          <a:lstStyle/>
          <a:p>
            <a:r>
              <a:rPr lang="en-US" dirty="0"/>
              <a:t>use different reading strategies, </a:t>
            </a:r>
          </a:p>
          <a:p>
            <a:r>
              <a:rPr lang="en-US" dirty="0"/>
              <a:t>comprehend factual information, </a:t>
            </a:r>
          </a:p>
          <a:p>
            <a:r>
              <a:rPr lang="en-US" dirty="0"/>
              <a:t>identify main idea and supporting details, </a:t>
            </a:r>
          </a:p>
          <a:p>
            <a:r>
              <a:rPr lang="en-US" dirty="0"/>
              <a:t>read analytically, </a:t>
            </a:r>
          </a:p>
          <a:p>
            <a:r>
              <a:rPr lang="en-US" dirty="0"/>
              <a:t>infer information from the passage, </a:t>
            </a:r>
          </a:p>
          <a:p>
            <a:r>
              <a:rPr lang="en-US" dirty="0"/>
              <a:t>recognize the main patterns of a text and the relationships among facts and ideas in different parts of a passage, </a:t>
            </a:r>
          </a:p>
          <a:p>
            <a:r>
              <a:rPr lang="en-US" dirty="0"/>
              <a:t>understand the author’s purpose, </a:t>
            </a:r>
          </a:p>
          <a:p>
            <a:r>
              <a:rPr lang="en-US" dirty="0"/>
              <a:t>understand vocabulary in context.</a:t>
            </a:r>
            <a:endParaRPr lang="tr-TR" dirty="0"/>
          </a:p>
          <a:p>
            <a:endParaRPr lang="tr-TR" dirty="0"/>
          </a:p>
        </p:txBody>
      </p:sp>
    </p:spTree>
    <p:extLst>
      <p:ext uri="{BB962C8B-B14F-4D97-AF65-F5344CB8AC3E}">
        <p14:creationId xmlns:p14="http://schemas.microsoft.com/office/powerpoint/2010/main" val="1131695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77F8-5960-8D45-806B-9CDD062A2438}"/>
              </a:ext>
            </a:extLst>
          </p:cNvPr>
          <p:cNvSpPr>
            <a:spLocks noGrp="1"/>
          </p:cNvSpPr>
          <p:nvPr>
            <p:ph type="title"/>
          </p:nvPr>
        </p:nvSpPr>
        <p:spPr/>
        <p:txBody>
          <a:bodyPr>
            <a:normAutofit/>
          </a:bodyPr>
          <a:lstStyle/>
          <a:p>
            <a:r>
              <a:rPr lang="en-US" sz="4400" b="1" dirty="0">
                <a:solidFill>
                  <a:srgbClr val="CC6600"/>
                </a:solidFill>
              </a:rPr>
              <a:t>The writing component</a:t>
            </a:r>
            <a:endParaRPr lang="tr-TR" sz="4400" b="1" dirty="0">
              <a:solidFill>
                <a:srgbClr val="CC6600"/>
              </a:solidFill>
            </a:endParaRPr>
          </a:p>
        </p:txBody>
      </p:sp>
      <p:sp>
        <p:nvSpPr>
          <p:cNvPr id="3" name="Content Placeholder 2">
            <a:extLst>
              <a:ext uri="{FF2B5EF4-FFF2-40B4-BE49-F238E27FC236}">
                <a16:creationId xmlns:a16="http://schemas.microsoft.com/office/drawing/2014/main" id="{299B9023-F8A0-9F4A-B2B3-ED3EA509F8D1}"/>
              </a:ext>
            </a:extLst>
          </p:cNvPr>
          <p:cNvSpPr>
            <a:spLocks noGrp="1"/>
          </p:cNvSpPr>
          <p:nvPr>
            <p:ph idx="1"/>
          </p:nvPr>
        </p:nvSpPr>
        <p:spPr>
          <a:xfrm>
            <a:off x="1066800" y="2103120"/>
            <a:ext cx="10058400" cy="2558332"/>
          </a:xfrm>
        </p:spPr>
        <p:txBody>
          <a:bodyPr>
            <a:normAutofit/>
          </a:bodyPr>
          <a:lstStyle/>
          <a:p>
            <a:pPr marL="0" indent="0">
              <a:buNone/>
            </a:pPr>
            <a:endParaRPr lang="tr-TR" dirty="0"/>
          </a:p>
          <a:p>
            <a:pPr lvl="0"/>
            <a:r>
              <a:rPr lang="en-US" dirty="0"/>
              <a:t>facilitating students’ ability to comprehend appropriately chosen source texts to craft an effective analysis</a:t>
            </a:r>
            <a:endParaRPr lang="tr-TR" dirty="0"/>
          </a:p>
          <a:p>
            <a:pPr lvl="0"/>
            <a:r>
              <a:rPr lang="en-US" dirty="0"/>
              <a:t>encouraging students to write a purposeful and organized essay by analyzing and synthesizing information given in written, oral or audio-visual materials in a way that fosters analytical thinking and creativity</a:t>
            </a:r>
            <a:endParaRPr lang="tr-TR" dirty="0"/>
          </a:p>
        </p:txBody>
      </p:sp>
    </p:spTree>
    <p:extLst>
      <p:ext uri="{BB962C8B-B14F-4D97-AF65-F5344CB8AC3E}">
        <p14:creationId xmlns:p14="http://schemas.microsoft.com/office/powerpoint/2010/main" val="536969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1128-0C29-284F-8D03-B7ED54FC3D45}"/>
              </a:ext>
            </a:extLst>
          </p:cNvPr>
          <p:cNvSpPr>
            <a:spLocks noGrp="1"/>
          </p:cNvSpPr>
          <p:nvPr>
            <p:ph type="title"/>
          </p:nvPr>
        </p:nvSpPr>
        <p:spPr/>
        <p:txBody>
          <a:bodyPr>
            <a:normAutofit fontScale="90000"/>
          </a:bodyPr>
          <a:lstStyle/>
          <a:p>
            <a:r>
              <a:rPr lang="en-US" sz="4400" b="1" dirty="0">
                <a:solidFill>
                  <a:srgbClr val="CC6600"/>
                </a:solidFill>
              </a:rPr>
              <a:t>Regarding the writing skill, Advanced English I course reinforces the students’ ability to</a:t>
            </a:r>
            <a:endParaRPr lang="tr-TR" sz="4400" b="1" dirty="0">
              <a:solidFill>
                <a:srgbClr val="CC6600"/>
              </a:solidFill>
            </a:endParaRPr>
          </a:p>
        </p:txBody>
      </p:sp>
      <p:sp>
        <p:nvSpPr>
          <p:cNvPr id="3" name="Content Placeholder 2">
            <a:extLst>
              <a:ext uri="{FF2B5EF4-FFF2-40B4-BE49-F238E27FC236}">
                <a16:creationId xmlns:a16="http://schemas.microsoft.com/office/drawing/2014/main" id="{16AEF7A6-7898-CB45-BBA2-CC12E6452F45}"/>
              </a:ext>
            </a:extLst>
          </p:cNvPr>
          <p:cNvSpPr>
            <a:spLocks noGrp="1"/>
          </p:cNvSpPr>
          <p:nvPr>
            <p:ph idx="1"/>
          </p:nvPr>
        </p:nvSpPr>
        <p:spPr>
          <a:xfrm>
            <a:off x="1066800" y="2590136"/>
            <a:ext cx="10058400" cy="2289977"/>
          </a:xfrm>
        </p:spPr>
        <p:txBody>
          <a:bodyPr/>
          <a:lstStyle/>
          <a:p>
            <a:r>
              <a:rPr lang="en-US" dirty="0"/>
              <a:t>analyze information given in a text or an audio-visual material  </a:t>
            </a:r>
          </a:p>
          <a:p>
            <a:r>
              <a:rPr lang="en-US" dirty="0"/>
              <a:t>construct a summary of the important points in the texts, </a:t>
            </a:r>
          </a:p>
          <a:p>
            <a:r>
              <a:rPr lang="en-US" dirty="0"/>
              <a:t>explain how the main points relate to each other, </a:t>
            </a:r>
          </a:p>
          <a:p>
            <a:r>
              <a:rPr lang="en-US" dirty="0"/>
              <a:t>write an organized essay via analysis and synthesis of the key information presented. </a:t>
            </a:r>
          </a:p>
        </p:txBody>
      </p:sp>
    </p:spTree>
    <p:extLst>
      <p:ext uri="{BB962C8B-B14F-4D97-AF65-F5344CB8AC3E}">
        <p14:creationId xmlns:p14="http://schemas.microsoft.com/office/powerpoint/2010/main" val="1641469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1DFA-42CC-EF49-B90C-9B8A0C707E6C}"/>
              </a:ext>
            </a:extLst>
          </p:cNvPr>
          <p:cNvSpPr>
            <a:spLocks noGrp="1"/>
          </p:cNvSpPr>
          <p:nvPr>
            <p:ph type="title"/>
          </p:nvPr>
        </p:nvSpPr>
        <p:spPr>
          <a:xfrm>
            <a:off x="1066800" y="642594"/>
            <a:ext cx="10058400" cy="828397"/>
          </a:xfrm>
        </p:spPr>
        <p:txBody>
          <a:bodyPr/>
          <a:lstStyle/>
          <a:p>
            <a:r>
              <a:rPr lang="en-US" sz="4000" b="1" dirty="0">
                <a:solidFill>
                  <a:srgbClr val="CC6600"/>
                </a:solidFill>
              </a:rPr>
              <a:t>Attendance</a:t>
            </a:r>
            <a:endParaRPr lang="tr-TR" sz="4000" b="1" dirty="0">
              <a:solidFill>
                <a:srgbClr val="CC6600"/>
              </a:solidFill>
            </a:endParaRPr>
          </a:p>
        </p:txBody>
      </p:sp>
      <p:sp>
        <p:nvSpPr>
          <p:cNvPr id="3" name="Content Placeholder 2">
            <a:extLst>
              <a:ext uri="{FF2B5EF4-FFF2-40B4-BE49-F238E27FC236}">
                <a16:creationId xmlns:a16="http://schemas.microsoft.com/office/drawing/2014/main" id="{A3EAC7C5-8CF7-3D44-907D-8D7AEEA04ABF}"/>
              </a:ext>
            </a:extLst>
          </p:cNvPr>
          <p:cNvSpPr>
            <a:spLocks noGrp="1"/>
          </p:cNvSpPr>
          <p:nvPr>
            <p:ph idx="1"/>
          </p:nvPr>
        </p:nvSpPr>
        <p:spPr>
          <a:xfrm>
            <a:off x="1066800" y="1470991"/>
            <a:ext cx="10058400" cy="4790661"/>
          </a:xfrm>
        </p:spPr>
        <p:txBody>
          <a:bodyPr>
            <a:normAutofit fontScale="92500" lnSpcReduction="20000"/>
          </a:bodyPr>
          <a:lstStyle/>
          <a:p>
            <a:r>
              <a:rPr lang="en-US" b="1" dirty="0"/>
              <a:t>70% attendance </a:t>
            </a:r>
            <a:r>
              <a:rPr lang="en-US" dirty="0"/>
              <a:t>is required in DML courses. </a:t>
            </a:r>
          </a:p>
          <a:p>
            <a:r>
              <a:rPr lang="en-US" dirty="0"/>
              <a:t>Students have to attend 70% of the total course hours (including health reports) even if they repeat compulsory English courses. </a:t>
            </a:r>
          </a:p>
          <a:p>
            <a:r>
              <a:rPr lang="en-US" dirty="0"/>
              <a:t>Approved health reports from an official or a health institution are included in the right to </a:t>
            </a:r>
            <a:r>
              <a:rPr lang="en-US" b="1" dirty="0"/>
              <a:t>30% excuses (absences)</a:t>
            </a:r>
            <a:r>
              <a:rPr lang="en-US" dirty="0"/>
              <a:t>, which means that these reports are not reduced from </a:t>
            </a:r>
            <a:r>
              <a:rPr lang="en-US" b="1" dirty="0"/>
              <a:t>70% required attendance. </a:t>
            </a:r>
            <a:r>
              <a:rPr lang="en-US" dirty="0"/>
              <a:t>Health reports taken for absenteeism are not accepted. </a:t>
            </a:r>
          </a:p>
          <a:p>
            <a:r>
              <a:rPr lang="en-US" b="1" dirty="0"/>
              <a:t>2-credit courses have a total of 8 hours of absence. Students who exceed this limit fail the course with the grade “F0”. </a:t>
            </a:r>
          </a:p>
          <a:p>
            <a:pPr lvl="0"/>
            <a:r>
              <a:rPr lang="en-US" dirty="0"/>
              <a:t>The students have to take the course in whichever group they have chosen. Instructors cannot allow students to attend classes or take examinations in a group other than their own groups where they are already officially registered. </a:t>
            </a:r>
            <a:endParaRPr lang="tr-TR" dirty="0"/>
          </a:p>
          <a:p>
            <a:pPr lvl="0"/>
            <a:r>
              <a:rPr lang="en-US" dirty="0"/>
              <a:t>No matter what students’ level of language is, instructors cannot permit them not to attend the course for that reason by taking the initiative. All students have to attend the course regardless of their level. </a:t>
            </a:r>
          </a:p>
          <a:p>
            <a:pPr lvl="0"/>
            <a:r>
              <a:rPr lang="en-US" dirty="0"/>
              <a:t>The exam week applied in some departments at faculties is not valid for English courses. Even if a department has an exam week, the English courses in the DML will continue, attendance will be taken, and the classrooms of these courses will not be used by the related department for the exam.</a:t>
            </a:r>
            <a:r>
              <a:rPr lang="tr-TR" dirty="0"/>
              <a:t> </a:t>
            </a:r>
          </a:p>
          <a:p>
            <a:endParaRPr lang="tr-TR" dirty="0"/>
          </a:p>
          <a:p>
            <a:endParaRPr lang="tr-TR" dirty="0"/>
          </a:p>
        </p:txBody>
      </p:sp>
    </p:spTree>
    <p:extLst>
      <p:ext uri="{BB962C8B-B14F-4D97-AF65-F5344CB8AC3E}">
        <p14:creationId xmlns:p14="http://schemas.microsoft.com/office/powerpoint/2010/main" val="4293814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F06E57-AE7C-4939-8F88-20EDB4FAE8AE}"/>
              </a:ext>
            </a:extLst>
          </p:cNvPr>
          <p:cNvSpPr>
            <a:spLocks noGrp="1"/>
          </p:cNvSpPr>
          <p:nvPr>
            <p:ph type="title"/>
          </p:nvPr>
        </p:nvSpPr>
        <p:spPr>
          <a:xfrm>
            <a:off x="1069848" y="484632"/>
            <a:ext cx="10058400" cy="906846"/>
          </a:xfrm>
        </p:spPr>
        <p:txBody>
          <a:bodyPr>
            <a:normAutofit/>
          </a:bodyPr>
          <a:lstStyle/>
          <a:p>
            <a:r>
              <a:rPr lang="tr-TR" sz="4000" b="1" dirty="0" err="1">
                <a:solidFill>
                  <a:srgbClr val="CC6600"/>
                </a:solidFill>
              </a:rPr>
              <a:t>Please</a:t>
            </a:r>
            <a:r>
              <a:rPr lang="tr-TR" sz="4000" b="1" dirty="0">
                <a:solidFill>
                  <a:srgbClr val="CC6600"/>
                </a:solidFill>
              </a:rPr>
              <a:t> </a:t>
            </a:r>
            <a:r>
              <a:rPr lang="tr-TR" sz="4000" b="1" dirty="0" err="1">
                <a:solidFill>
                  <a:srgbClr val="CC6600"/>
                </a:solidFill>
              </a:rPr>
              <a:t>remember</a:t>
            </a:r>
            <a:r>
              <a:rPr lang="tr-TR" sz="4000" b="1" dirty="0">
                <a:solidFill>
                  <a:srgbClr val="CC6600"/>
                </a:solidFill>
              </a:rPr>
              <a:t>!</a:t>
            </a:r>
          </a:p>
        </p:txBody>
      </p:sp>
      <p:sp>
        <p:nvSpPr>
          <p:cNvPr id="3" name="İçerik Yer Tutucusu 2">
            <a:extLst>
              <a:ext uri="{FF2B5EF4-FFF2-40B4-BE49-F238E27FC236}">
                <a16:creationId xmlns:a16="http://schemas.microsoft.com/office/drawing/2014/main" id="{380E0E62-3D84-4D8F-A220-3B357DD5A421}"/>
              </a:ext>
            </a:extLst>
          </p:cNvPr>
          <p:cNvSpPr>
            <a:spLocks noGrp="1"/>
          </p:cNvSpPr>
          <p:nvPr>
            <p:ph idx="1"/>
          </p:nvPr>
        </p:nvSpPr>
        <p:spPr>
          <a:xfrm>
            <a:off x="1069848" y="1669774"/>
            <a:ext cx="10058400" cy="4502426"/>
          </a:xfrm>
        </p:spPr>
        <p:txBody>
          <a:bodyPr/>
          <a:lstStyle/>
          <a:p>
            <a:pPr algn="just">
              <a:buFont typeface="Wingdings" pitchFamily="2" charset="2"/>
              <a:buChar char="v"/>
            </a:pPr>
            <a:r>
              <a:rPr lang="en-US" sz="2400" dirty="0"/>
              <a:t>Academic misconduct like plagiarism and cheating are punishable according to YTU SFL Student Disciplinary Action Regulations and Disciplinary Action Regulation for Students at Higher Education Institutions.</a:t>
            </a:r>
          </a:p>
          <a:p>
            <a:pPr algn="just">
              <a:buFont typeface="Wingdings" pitchFamily="2" charset="2"/>
              <a:buChar char="v"/>
            </a:pPr>
            <a:endParaRPr lang="tr-TR" sz="2400" dirty="0"/>
          </a:p>
          <a:p>
            <a:pPr algn="just">
              <a:buFont typeface="Wingdings" pitchFamily="2" charset="2"/>
              <a:buChar char="v"/>
            </a:pPr>
            <a:r>
              <a:rPr lang="en-US" sz="2400" dirty="0"/>
              <a:t>Always use copyrighted materials because using pirate materials is a crime punishable by the Law No. 5846 on Intellectual and Artistic Works.</a:t>
            </a:r>
            <a:endParaRPr lang="tr-TR" sz="2400" dirty="0">
              <a:sym typeface="Wingdings" panose="05000000000000000000" pitchFamily="2" charset="2"/>
            </a:endParaRPr>
          </a:p>
        </p:txBody>
      </p:sp>
    </p:spTree>
    <p:extLst>
      <p:ext uri="{BB962C8B-B14F-4D97-AF65-F5344CB8AC3E}">
        <p14:creationId xmlns:p14="http://schemas.microsoft.com/office/powerpoint/2010/main" val="681495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940D59-1F79-498B-9AAC-23B7F1231FE2}"/>
              </a:ext>
            </a:extLst>
          </p:cNvPr>
          <p:cNvSpPr>
            <a:spLocks noGrp="1"/>
          </p:cNvSpPr>
          <p:nvPr>
            <p:ph type="title"/>
          </p:nvPr>
        </p:nvSpPr>
        <p:spPr>
          <a:xfrm>
            <a:off x="1125780" y="502031"/>
            <a:ext cx="10498856" cy="833529"/>
          </a:xfrm>
        </p:spPr>
        <p:txBody>
          <a:bodyPr>
            <a:normAutofit/>
          </a:bodyPr>
          <a:lstStyle/>
          <a:p>
            <a:pPr algn="ctr"/>
            <a:r>
              <a:rPr lang="tr-TR" sz="4400" b="1" dirty="0" err="1">
                <a:solidFill>
                  <a:srgbClr val="CC6600"/>
                </a:solidFill>
              </a:rPr>
              <a:t>Coursebook</a:t>
            </a:r>
            <a:r>
              <a:rPr lang="tr-TR" sz="4400" b="1" dirty="0">
                <a:solidFill>
                  <a:srgbClr val="CC6600"/>
                </a:solidFill>
              </a:rPr>
              <a:t> &amp; </a:t>
            </a:r>
            <a:r>
              <a:rPr lang="tr-TR" sz="4400" b="1" dirty="0" err="1">
                <a:solidFill>
                  <a:srgbClr val="CC6600"/>
                </a:solidFill>
              </a:rPr>
              <a:t>Suggested</a:t>
            </a:r>
            <a:r>
              <a:rPr lang="tr-TR" sz="4400" b="1" dirty="0">
                <a:solidFill>
                  <a:srgbClr val="CC6600"/>
                </a:solidFill>
              </a:rPr>
              <a:t> </a:t>
            </a:r>
            <a:r>
              <a:rPr lang="tr-TR" sz="4400" b="1" dirty="0" err="1">
                <a:solidFill>
                  <a:srgbClr val="CC6600"/>
                </a:solidFill>
              </a:rPr>
              <a:t>Materials</a:t>
            </a:r>
            <a:r>
              <a:rPr lang="tr-TR" sz="4400" dirty="0"/>
              <a:t> </a:t>
            </a:r>
          </a:p>
        </p:txBody>
      </p:sp>
      <p:sp>
        <p:nvSpPr>
          <p:cNvPr id="3" name="Metin Yer Tutucusu 2">
            <a:extLst>
              <a:ext uri="{FF2B5EF4-FFF2-40B4-BE49-F238E27FC236}">
                <a16:creationId xmlns:a16="http://schemas.microsoft.com/office/drawing/2014/main" id="{4414036D-F759-408F-9C1C-6C58D8C04236}"/>
              </a:ext>
            </a:extLst>
          </p:cNvPr>
          <p:cNvSpPr>
            <a:spLocks noGrp="1"/>
          </p:cNvSpPr>
          <p:nvPr>
            <p:ph type="body" idx="1"/>
          </p:nvPr>
        </p:nvSpPr>
        <p:spPr>
          <a:xfrm>
            <a:off x="616423" y="1446534"/>
            <a:ext cx="4541539" cy="1055478"/>
          </a:xfrm>
        </p:spPr>
        <p:txBody>
          <a:bodyPr>
            <a:normAutofit fontScale="77500" lnSpcReduction="20000"/>
          </a:bodyPr>
          <a:lstStyle/>
          <a:p>
            <a:r>
              <a:rPr lang="tr-TR" dirty="0"/>
              <a:t>LEAP 3 (New Edition)</a:t>
            </a:r>
          </a:p>
          <a:p>
            <a:pPr algn="ctr"/>
            <a:r>
              <a:rPr lang="tr-TR" dirty="0"/>
              <a:t>Reading </a:t>
            </a:r>
            <a:r>
              <a:rPr lang="tr-TR" dirty="0" err="1"/>
              <a:t>and</a:t>
            </a:r>
            <a:r>
              <a:rPr lang="tr-TR" dirty="0"/>
              <a:t> </a:t>
            </a:r>
            <a:r>
              <a:rPr lang="tr-TR" dirty="0" err="1"/>
              <a:t>Writing</a:t>
            </a:r>
            <a:endParaRPr lang="tr-TR" dirty="0"/>
          </a:p>
          <a:p>
            <a:pPr algn="ctr"/>
            <a:r>
              <a:rPr lang="tr-TR" dirty="0"/>
              <a:t>(</a:t>
            </a:r>
            <a:r>
              <a:rPr lang="tr-TR" dirty="0" err="1"/>
              <a:t>Pearson</a:t>
            </a:r>
            <a:r>
              <a:rPr lang="tr-TR" dirty="0"/>
              <a:t>)</a:t>
            </a:r>
          </a:p>
          <a:p>
            <a:pPr algn="ctr"/>
            <a:endParaRPr lang="tr-TR" dirty="0"/>
          </a:p>
          <a:p>
            <a:r>
              <a:rPr lang="tr-TR" dirty="0" err="1"/>
              <a:t>Book</a:t>
            </a:r>
            <a:r>
              <a:rPr lang="tr-TR" dirty="0"/>
              <a:t> + </a:t>
            </a:r>
            <a:r>
              <a:rPr lang="tr-TR" dirty="0" err="1"/>
              <a:t>eText</a:t>
            </a:r>
            <a:r>
              <a:rPr lang="tr-TR" dirty="0"/>
              <a:t> + My </a:t>
            </a:r>
            <a:r>
              <a:rPr lang="tr-TR" dirty="0" err="1"/>
              <a:t>eLab</a:t>
            </a:r>
            <a:endParaRPr lang="tr-TR" dirty="0"/>
          </a:p>
        </p:txBody>
      </p:sp>
      <p:sp>
        <p:nvSpPr>
          <p:cNvPr id="5" name="Metin Yer Tutucusu 4">
            <a:extLst>
              <a:ext uri="{FF2B5EF4-FFF2-40B4-BE49-F238E27FC236}">
                <a16:creationId xmlns:a16="http://schemas.microsoft.com/office/drawing/2014/main" id="{E60FC179-B18C-4A48-AC78-B22A2ADD66CF}"/>
              </a:ext>
            </a:extLst>
          </p:cNvPr>
          <p:cNvSpPr>
            <a:spLocks noGrp="1"/>
          </p:cNvSpPr>
          <p:nvPr>
            <p:ph type="body" sz="quarter" idx="3"/>
          </p:nvPr>
        </p:nvSpPr>
        <p:spPr>
          <a:xfrm>
            <a:off x="5693923" y="1370508"/>
            <a:ext cx="4754880" cy="942663"/>
          </a:xfrm>
        </p:spPr>
        <p:txBody>
          <a:bodyPr>
            <a:normAutofit fontScale="77500" lnSpcReduction="20000"/>
          </a:bodyPr>
          <a:lstStyle/>
          <a:p>
            <a:r>
              <a:rPr lang="tr-TR" dirty="0"/>
              <a:t>SUGGESTED MATERIALS &amp; SOURCES </a:t>
            </a:r>
          </a:p>
          <a:p>
            <a:r>
              <a:rPr lang="tr-TR" dirty="0" err="1"/>
              <a:t>will</a:t>
            </a:r>
            <a:r>
              <a:rPr lang="tr-TR" dirty="0"/>
              <a:t> be </a:t>
            </a:r>
            <a:r>
              <a:rPr lang="tr-TR" dirty="0" err="1"/>
              <a:t>uploaded</a:t>
            </a:r>
            <a:r>
              <a:rPr lang="tr-TR" dirty="0"/>
              <a:t> </a:t>
            </a:r>
            <a:r>
              <a:rPr lang="tr-TR" dirty="0" err="1"/>
              <a:t>to</a:t>
            </a:r>
            <a:r>
              <a:rPr lang="tr-TR" dirty="0"/>
              <a:t> </a:t>
            </a:r>
            <a:r>
              <a:rPr lang="tr-TR" dirty="0" err="1"/>
              <a:t>and</a:t>
            </a:r>
            <a:r>
              <a:rPr lang="tr-TR" dirty="0"/>
              <a:t> </a:t>
            </a:r>
            <a:r>
              <a:rPr lang="tr-TR" dirty="0" err="1"/>
              <a:t>frequently</a:t>
            </a:r>
            <a:r>
              <a:rPr lang="tr-TR" dirty="0"/>
              <a:t> </a:t>
            </a:r>
            <a:r>
              <a:rPr lang="tr-TR" dirty="0" err="1"/>
              <a:t>updated</a:t>
            </a:r>
            <a:r>
              <a:rPr lang="tr-TR" dirty="0"/>
              <a:t> on </a:t>
            </a:r>
          </a:p>
          <a:p>
            <a:endParaRPr lang="tr-TR" dirty="0"/>
          </a:p>
          <a:p>
            <a:r>
              <a:rPr lang="tr-TR" dirty="0" err="1"/>
              <a:t>ybd.yildiz.edu.tr</a:t>
            </a:r>
            <a:r>
              <a:rPr lang="tr-TR" dirty="0"/>
              <a:t> (Modern Diller – Öğrenci)</a:t>
            </a:r>
          </a:p>
        </p:txBody>
      </p:sp>
      <p:pic>
        <p:nvPicPr>
          <p:cNvPr id="10" name="Content Placeholder 9">
            <a:extLst>
              <a:ext uri="{FF2B5EF4-FFF2-40B4-BE49-F238E27FC236}">
                <a16:creationId xmlns:a16="http://schemas.microsoft.com/office/drawing/2014/main" id="{4E276B3B-34D3-F348-B360-9B0DEEE800D0}"/>
              </a:ext>
            </a:extLst>
          </p:cNvPr>
          <p:cNvPicPr>
            <a:picLocks noGrp="1" noChangeAspect="1"/>
          </p:cNvPicPr>
          <p:nvPr>
            <p:ph sz="half" idx="2"/>
          </p:nvPr>
        </p:nvPicPr>
        <p:blipFill>
          <a:blip r:embed="rId2"/>
          <a:stretch>
            <a:fillRect/>
          </a:stretch>
        </p:blipFill>
        <p:spPr>
          <a:xfrm>
            <a:off x="1639117" y="2736022"/>
            <a:ext cx="2463338" cy="3200400"/>
          </a:xfrm>
        </p:spPr>
      </p:pic>
      <p:pic>
        <p:nvPicPr>
          <p:cNvPr id="14" name="Content Placeholder 13">
            <a:extLst>
              <a:ext uri="{FF2B5EF4-FFF2-40B4-BE49-F238E27FC236}">
                <a16:creationId xmlns:a16="http://schemas.microsoft.com/office/drawing/2014/main" id="{D74C07AA-3B64-0747-A5F9-007F4E21752E}"/>
              </a:ext>
            </a:extLst>
          </p:cNvPr>
          <p:cNvPicPr>
            <a:picLocks noGrp="1" noChangeAspect="1"/>
          </p:cNvPicPr>
          <p:nvPr>
            <p:ph sz="quarter" idx="4"/>
          </p:nvPr>
        </p:nvPicPr>
        <p:blipFill>
          <a:blip r:embed="rId3"/>
          <a:stretch>
            <a:fillRect/>
          </a:stretch>
        </p:blipFill>
        <p:spPr>
          <a:xfrm>
            <a:off x="5337314" y="2521890"/>
            <a:ext cx="5685183" cy="3322318"/>
          </a:xfrm>
        </p:spPr>
      </p:pic>
      <p:cxnSp>
        <p:nvCxnSpPr>
          <p:cNvPr id="16" name="Straight Arrow Connector 15">
            <a:extLst>
              <a:ext uri="{FF2B5EF4-FFF2-40B4-BE49-F238E27FC236}">
                <a16:creationId xmlns:a16="http://schemas.microsoft.com/office/drawing/2014/main" id="{142E130A-E2A0-FA47-8897-5C08FBE3708D}"/>
              </a:ext>
            </a:extLst>
          </p:cNvPr>
          <p:cNvCxnSpPr>
            <a:cxnSpLocks/>
          </p:cNvCxnSpPr>
          <p:nvPr/>
        </p:nvCxnSpPr>
        <p:spPr>
          <a:xfrm flipH="1">
            <a:off x="8716618" y="4062051"/>
            <a:ext cx="377686" cy="795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DFE1804-E0CD-2049-8F4E-38A68080A058}"/>
              </a:ext>
            </a:extLst>
          </p:cNvPr>
          <p:cNvCxnSpPr>
            <a:cxnSpLocks/>
          </p:cNvCxnSpPr>
          <p:nvPr/>
        </p:nvCxnSpPr>
        <p:spPr>
          <a:xfrm flipH="1">
            <a:off x="8799444" y="2835965"/>
            <a:ext cx="377686" cy="795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D46768C-FBD4-B647-B16D-DA91CD3A3CD2}"/>
              </a:ext>
            </a:extLst>
          </p:cNvPr>
          <p:cNvSpPr txBox="1"/>
          <p:nvPr/>
        </p:nvSpPr>
        <p:spPr>
          <a:xfrm>
            <a:off x="397565" y="5936422"/>
            <a:ext cx="4939749" cy="923330"/>
          </a:xfrm>
          <a:prstGeom prst="rect">
            <a:avLst/>
          </a:prstGeom>
          <a:noFill/>
        </p:spPr>
        <p:txBody>
          <a:bodyPr wrap="square" rtlCol="0">
            <a:spAutoFit/>
          </a:bodyPr>
          <a:lstStyle/>
          <a:p>
            <a:r>
              <a:rPr lang="tr-TR" b="1" dirty="0" err="1">
                <a:solidFill>
                  <a:srgbClr val="CC6600"/>
                </a:solidFill>
              </a:rPr>
              <a:t>Davutpaşa</a:t>
            </a:r>
            <a:r>
              <a:rPr lang="tr-TR" b="1" dirty="0">
                <a:solidFill>
                  <a:srgbClr val="CC6600"/>
                </a:solidFill>
              </a:rPr>
              <a:t>: SFL </a:t>
            </a:r>
            <a:r>
              <a:rPr lang="tr-TR" b="1" dirty="0" err="1">
                <a:solidFill>
                  <a:srgbClr val="CC6600"/>
                </a:solidFill>
              </a:rPr>
              <a:t>building</a:t>
            </a:r>
            <a:r>
              <a:rPr lang="tr-TR" b="1" dirty="0">
                <a:solidFill>
                  <a:srgbClr val="CC6600"/>
                </a:solidFill>
              </a:rPr>
              <a:t> </a:t>
            </a:r>
          </a:p>
          <a:p>
            <a:r>
              <a:rPr lang="tr-TR" b="1" dirty="0">
                <a:solidFill>
                  <a:srgbClr val="CC6600"/>
                </a:solidFill>
              </a:rPr>
              <a:t>Yıldız </a:t>
            </a:r>
            <a:r>
              <a:rPr lang="tr-TR" b="1" dirty="0" err="1">
                <a:solidFill>
                  <a:srgbClr val="CC6600"/>
                </a:solidFill>
              </a:rPr>
              <a:t>campus</a:t>
            </a:r>
            <a:r>
              <a:rPr lang="tr-TR" b="1" dirty="0">
                <a:solidFill>
                  <a:srgbClr val="CC6600"/>
                </a:solidFill>
              </a:rPr>
              <a:t>: Yeni Teknik Kırtasiye </a:t>
            </a:r>
          </a:p>
          <a:p>
            <a:endParaRPr lang="tr-TR" b="1" dirty="0">
              <a:solidFill>
                <a:srgbClr val="CC6600"/>
              </a:solidFill>
            </a:endParaRPr>
          </a:p>
        </p:txBody>
      </p:sp>
    </p:spTree>
    <p:extLst>
      <p:ext uri="{BB962C8B-B14F-4D97-AF65-F5344CB8AC3E}">
        <p14:creationId xmlns:p14="http://schemas.microsoft.com/office/powerpoint/2010/main" val="1814782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803F2F-C962-1E43-BF6D-68DF9948AFED}"/>
              </a:ext>
            </a:extLst>
          </p:cNvPr>
          <p:cNvPicPr>
            <a:picLocks noChangeAspect="1"/>
          </p:cNvPicPr>
          <p:nvPr/>
        </p:nvPicPr>
        <p:blipFill rotWithShape="1">
          <a:blip r:embed="rId2"/>
          <a:srcRect t="2016" b="-3613"/>
          <a:stretch/>
        </p:blipFill>
        <p:spPr>
          <a:xfrm>
            <a:off x="4667497" y="1219200"/>
            <a:ext cx="6880072" cy="4508500"/>
          </a:xfrm>
          <a:prstGeom prst="rect">
            <a:avLst/>
          </a:prstGeom>
        </p:spPr>
      </p:pic>
      <p:sp>
        <p:nvSpPr>
          <p:cNvPr id="2" name="Başlık 1"/>
          <p:cNvSpPr>
            <a:spLocks noGrp="1"/>
          </p:cNvSpPr>
          <p:nvPr>
            <p:ph type="title"/>
          </p:nvPr>
        </p:nvSpPr>
        <p:spPr>
          <a:xfrm>
            <a:off x="643433" y="643464"/>
            <a:ext cx="2888344" cy="2258762"/>
          </a:xfrm>
        </p:spPr>
        <p:txBody>
          <a:bodyPr>
            <a:noAutofit/>
          </a:bodyPr>
          <a:lstStyle/>
          <a:p>
            <a:pPr algn="ctr"/>
            <a:r>
              <a:rPr lang="tr-TR" sz="3200" b="1" dirty="0">
                <a:solidFill>
                  <a:srgbClr val="FFFFFF"/>
                </a:solidFill>
              </a:rPr>
              <a:t>Online Learning Platform </a:t>
            </a:r>
            <a:br>
              <a:rPr lang="tr-TR" sz="3200" b="1" dirty="0">
                <a:solidFill>
                  <a:srgbClr val="FFFFFF"/>
                </a:solidFill>
              </a:rPr>
            </a:br>
            <a:r>
              <a:rPr lang="tr-TR" sz="3200" b="1" dirty="0" err="1">
                <a:solidFill>
                  <a:srgbClr val="FFFFFF"/>
                </a:solidFill>
              </a:rPr>
              <a:t>for</a:t>
            </a:r>
            <a:r>
              <a:rPr lang="tr-TR" sz="3200" b="1" dirty="0">
                <a:solidFill>
                  <a:srgbClr val="FFFFFF"/>
                </a:solidFill>
              </a:rPr>
              <a:t> </a:t>
            </a:r>
            <a:r>
              <a:rPr lang="tr-TR" sz="3200" b="1" dirty="0" err="1">
                <a:solidFill>
                  <a:srgbClr val="FFFFFF"/>
                </a:solidFill>
              </a:rPr>
              <a:t>Leap</a:t>
            </a:r>
            <a:r>
              <a:rPr lang="tr-TR" sz="3200" b="1" dirty="0">
                <a:solidFill>
                  <a:srgbClr val="FFFFFF"/>
                </a:solidFill>
              </a:rPr>
              <a:t> 3</a:t>
            </a:r>
            <a:br>
              <a:rPr lang="tr-TR" sz="3200" b="1" dirty="0">
                <a:solidFill>
                  <a:srgbClr val="FFFFFF"/>
                </a:solidFill>
              </a:rPr>
            </a:br>
            <a:endParaRPr lang="tr-TR" sz="3200" b="1" dirty="0">
              <a:solidFill>
                <a:srgbClr val="FFFFFF"/>
              </a:solidFill>
            </a:endParaRPr>
          </a:p>
        </p:txBody>
      </p:sp>
      <p:sp>
        <p:nvSpPr>
          <p:cNvPr id="5" name="Metin Yer Tutucusu 4"/>
          <p:cNvSpPr>
            <a:spLocks noGrp="1"/>
          </p:cNvSpPr>
          <p:nvPr>
            <p:ph idx="1"/>
          </p:nvPr>
        </p:nvSpPr>
        <p:spPr>
          <a:xfrm>
            <a:off x="643337" y="2184036"/>
            <a:ext cx="2888439" cy="3869634"/>
          </a:xfrm>
        </p:spPr>
        <p:txBody>
          <a:bodyPr>
            <a:normAutofit/>
          </a:bodyPr>
          <a:lstStyle/>
          <a:p>
            <a:endParaRPr lang="tr-TR" sz="1600" dirty="0">
              <a:solidFill>
                <a:srgbClr val="FFFFFF"/>
              </a:solidFill>
            </a:endParaRPr>
          </a:p>
          <a:p>
            <a:endParaRPr lang="tr-TR" sz="1600" b="0" dirty="0">
              <a:solidFill>
                <a:srgbClr val="FFFFFF"/>
              </a:solidFill>
            </a:endParaRPr>
          </a:p>
          <a:p>
            <a:pPr marL="0" indent="0">
              <a:buNone/>
            </a:pPr>
            <a:endParaRPr lang="tr-TR" sz="1600" dirty="0">
              <a:solidFill>
                <a:srgbClr val="FFFFFF"/>
              </a:solidFill>
            </a:endParaRPr>
          </a:p>
          <a:p>
            <a:pPr marL="0" indent="0">
              <a:buNone/>
            </a:pPr>
            <a:endParaRPr lang="tr-TR" sz="1600" b="1" dirty="0">
              <a:solidFill>
                <a:srgbClr val="FFFFFF"/>
              </a:solidFill>
            </a:endParaRPr>
          </a:p>
          <a:p>
            <a:pPr marL="0" indent="0">
              <a:buNone/>
            </a:pPr>
            <a:r>
              <a:rPr lang="tr-TR" sz="1600" dirty="0">
                <a:solidFill>
                  <a:srgbClr val="FFFFFF"/>
                </a:solidFill>
              </a:rPr>
              <a:t>   </a:t>
            </a:r>
          </a:p>
        </p:txBody>
      </p:sp>
      <p:sp>
        <p:nvSpPr>
          <p:cNvPr id="6" name="Donut 5">
            <a:extLst>
              <a:ext uri="{FF2B5EF4-FFF2-40B4-BE49-F238E27FC236}">
                <a16:creationId xmlns:a16="http://schemas.microsoft.com/office/drawing/2014/main" id="{7AE8FD46-9EA0-F640-A4AD-DB62BC818953}"/>
              </a:ext>
            </a:extLst>
          </p:cNvPr>
          <p:cNvSpPr/>
          <p:nvPr/>
        </p:nvSpPr>
        <p:spPr>
          <a:xfrm>
            <a:off x="4939748" y="1003853"/>
            <a:ext cx="844826" cy="576469"/>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Down Arrow 6">
            <a:extLst>
              <a:ext uri="{FF2B5EF4-FFF2-40B4-BE49-F238E27FC236}">
                <a16:creationId xmlns:a16="http://schemas.microsoft.com/office/drawing/2014/main" id="{6B1813A2-DD56-F448-B7CC-98C3ABF7D96F}"/>
              </a:ext>
            </a:extLst>
          </p:cNvPr>
          <p:cNvSpPr/>
          <p:nvPr/>
        </p:nvSpPr>
        <p:spPr>
          <a:xfrm rot="14504414" flipH="1">
            <a:off x="4847708" y="2064215"/>
            <a:ext cx="177354" cy="3405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95659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43433" y="643463"/>
            <a:ext cx="2888344" cy="5747397"/>
          </a:xfrm>
        </p:spPr>
        <p:txBody>
          <a:bodyPr>
            <a:noAutofit/>
          </a:bodyPr>
          <a:lstStyle/>
          <a:p>
            <a:pPr algn="ctr"/>
            <a:br>
              <a:rPr lang="tr-TR" sz="3200" b="1" dirty="0">
                <a:solidFill>
                  <a:srgbClr val="FFFFFF"/>
                </a:solidFill>
              </a:rPr>
            </a:br>
            <a:endParaRPr lang="tr-TR" sz="3200" b="1" dirty="0">
              <a:solidFill>
                <a:srgbClr val="FFFFFF"/>
              </a:solidFill>
            </a:endParaRPr>
          </a:p>
        </p:txBody>
      </p:sp>
      <p:sp>
        <p:nvSpPr>
          <p:cNvPr id="5" name="Metin Yer Tutucusu 4"/>
          <p:cNvSpPr>
            <a:spLocks noGrp="1"/>
          </p:cNvSpPr>
          <p:nvPr>
            <p:ph idx="1"/>
          </p:nvPr>
        </p:nvSpPr>
        <p:spPr>
          <a:xfrm>
            <a:off x="643337" y="2184036"/>
            <a:ext cx="2888439" cy="3869634"/>
          </a:xfrm>
        </p:spPr>
        <p:txBody>
          <a:bodyPr>
            <a:normAutofit/>
          </a:bodyPr>
          <a:lstStyle/>
          <a:p>
            <a:endParaRPr lang="tr-TR" sz="1600" dirty="0">
              <a:solidFill>
                <a:srgbClr val="FFFFFF"/>
              </a:solidFill>
            </a:endParaRPr>
          </a:p>
          <a:p>
            <a:endParaRPr lang="tr-TR" sz="1600" b="0" dirty="0">
              <a:solidFill>
                <a:srgbClr val="FFFFFF"/>
              </a:solidFill>
            </a:endParaRPr>
          </a:p>
          <a:p>
            <a:pPr marL="0" indent="0">
              <a:buNone/>
            </a:pPr>
            <a:endParaRPr lang="tr-TR" sz="1600" dirty="0">
              <a:solidFill>
                <a:srgbClr val="FFFFFF"/>
              </a:solidFill>
            </a:endParaRPr>
          </a:p>
          <a:p>
            <a:pPr marL="0" indent="0">
              <a:buNone/>
            </a:pPr>
            <a:endParaRPr lang="tr-TR" sz="1600" b="1" dirty="0">
              <a:solidFill>
                <a:srgbClr val="FFFFFF"/>
              </a:solidFill>
            </a:endParaRPr>
          </a:p>
          <a:p>
            <a:pPr marL="0" indent="0">
              <a:buNone/>
            </a:pPr>
            <a:r>
              <a:rPr lang="tr-TR" sz="1600" dirty="0">
                <a:solidFill>
                  <a:srgbClr val="FFFFFF"/>
                </a:solidFill>
              </a:rPr>
              <a:t>   </a:t>
            </a:r>
          </a:p>
        </p:txBody>
      </p:sp>
      <p:sp>
        <p:nvSpPr>
          <p:cNvPr id="8" name="Rectangle 7">
            <a:extLst>
              <a:ext uri="{FF2B5EF4-FFF2-40B4-BE49-F238E27FC236}">
                <a16:creationId xmlns:a16="http://schemas.microsoft.com/office/drawing/2014/main" id="{5C8DAF59-4928-AD43-9C99-8B08D29FBADB}"/>
              </a:ext>
            </a:extLst>
          </p:cNvPr>
          <p:cNvSpPr/>
          <p:nvPr/>
        </p:nvSpPr>
        <p:spPr>
          <a:xfrm>
            <a:off x="536713" y="1580322"/>
            <a:ext cx="2842113" cy="4062651"/>
          </a:xfrm>
          <a:prstGeom prst="rect">
            <a:avLst/>
          </a:prstGeom>
        </p:spPr>
        <p:txBody>
          <a:bodyPr wrap="square">
            <a:spAutoFit/>
          </a:bodyPr>
          <a:lstStyle/>
          <a:p>
            <a:r>
              <a:rPr lang="tr-TR" sz="2400" b="1" dirty="0">
                <a:solidFill>
                  <a:schemeClr val="bg1"/>
                </a:solidFill>
              </a:rPr>
              <a:t>Using </a:t>
            </a:r>
            <a:r>
              <a:rPr lang="tr-TR" sz="2400" b="1" dirty="0" err="1">
                <a:solidFill>
                  <a:schemeClr val="bg1"/>
                </a:solidFill>
              </a:rPr>
              <a:t>the</a:t>
            </a:r>
            <a:r>
              <a:rPr lang="tr-TR" sz="2400" b="1" dirty="0">
                <a:solidFill>
                  <a:schemeClr val="bg1"/>
                </a:solidFill>
              </a:rPr>
              <a:t> Online Learning </a:t>
            </a:r>
            <a:r>
              <a:rPr lang="tr-TR" sz="2400" b="1" dirty="0" err="1">
                <a:solidFill>
                  <a:schemeClr val="bg1"/>
                </a:solidFill>
              </a:rPr>
              <a:t>System</a:t>
            </a:r>
            <a:r>
              <a:rPr lang="tr-TR" sz="2400" b="1" dirty="0">
                <a:solidFill>
                  <a:schemeClr val="bg1"/>
                </a:solidFill>
              </a:rPr>
              <a:t> of </a:t>
            </a:r>
            <a:r>
              <a:rPr lang="tr-TR" sz="2400" b="1" dirty="0" err="1">
                <a:solidFill>
                  <a:schemeClr val="bg1"/>
                </a:solidFill>
              </a:rPr>
              <a:t>your</a:t>
            </a:r>
            <a:r>
              <a:rPr lang="tr-TR" sz="2400" b="1" dirty="0">
                <a:solidFill>
                  <a:schemeClr val="bg1"/>
                </a:solidFill>
              </a:rPr>
              <a:t> </a:t>
            </a:r>
            <a:r>
              <a:rPr lang="tr-TR" sz="2400" b="1" dirty="0" err="1">
                <a:solidFill>
                  <a:schemeClr val="bg1"/>
                </a:solidFill>
              </a:rPr>
              <a:t>book</a:t>
            </a:r>
            <a:r>
              <a:rPr lang="tr-TR" sz="2400" b="1" dirty="0">
                <a:solidFill>
                  <a:schemeClr val="bg1"/>
                </a:solidFill>
              </a:rPr>
              <a:t> is a </a:t>
            </a:r>
            <a:r>
              <a:rPr lang="tr-TR" sz="2400" b="1" dirty="0" err="1">
                <a:solidFill>
                  <a:schemeClr val="bg1"/>
                </a:solidFill>
              </a:rPr>
              <a:t>great</a:t>
            </a:r>
            <a:r>
              <a:rPr lang="tr-TR" sz="2400" b="1" dirty="0">
                <a:solidFill>
                  <a:schemeClr val="bg1"/>
                </a:solidFill>
              </a:rPr>
              <a:t> </a:t>
            </a:r>
            <a:r>
              <a:rPr lang="tr-TR" sz="2400" b="1" dirty="0" err="1">
                <a:solidFill>
                  <a:schemeClr val="bg1"/>
                </a:solidFill>
              </a:rPr>
              <a:t>help</a:t>
            </a:r>
            <a:r>
              <a:rPr lang="tr-TR" sz="2400" b="1" dirty="0">
                <a:solidFill>
                  <a:schemeClr val="bg1"/>
                </a:solidFill>
              </a:rPr>
              <a:t> </a:t>
            </a:r>
            <a:r>
              <a:rPr lang="tr-TR" sz="2400" b="1" dirty="0" err="1">
                <a:solidFill>
                  <a:schemeClr val="bg1"/>
                </a:solidFill>
              </a:rPr>
              <a:t>for</a:t>
            </a:r>
            <a:r>
              <a:rPr lang="tr-TR" sz="2400" b="1" dirty="0">
                <a:solidFill>
                  <a:schemeClr val="bg1"/>
                </a:solidFill>
              </a:rPr>
              <a:t> </a:t>
            </a:r>
            <a:r>
              <a:rPr lang="tr-TR" sz="2400" b="1" dirty="0" err="1">
                <a:solidFill>
                  <a:schemeClr val="bg1"/>
                </a:solidFill>
              </a:rPr>
              <a:t>you</a:t>
            </a:r>
            <a:r>
              <a:rPr lang="tr-TR" sz="2400" b="1" dirty="0">
                <a:solidFill>
                  <a:schemeClr val="bg1"/>
                </a:solidFill>
              </a:rPr>
              <a:t> </a:t>
            </a:r>
            <a:r>
              <a:rPr lang="tr-TR" sz="2400" b="1" dirty="0" err="1">
                <a:solidFill>
                  <a:schemeClr val="bg1"/>
                </a:solidFill>
              </a:rPr>
              <a:t>to</a:t>
            </a:r>
            <a:r>
              <a:rPr lang="tr-TR" sz="2400" b="1" dirty="0">
                <a:solidFill>
                  <a:schemeClr val="bg1"/>
                </a:solidFill>
              </a:rPr>
              <a:t> </a:t>
            </a:r>
            <a:r>
              <a:rPr lang="tr-TR" sz="2400" b="1" dirty="0" err="1">
                <a:solidFill>
                  <a:schemeClr val="bg1"/>
                </a:solidFill>
              </a:rPr>
              <a:t>revise</a:t>
            </a:r>
            <a:r>
              <a:rPr lang="tr-TR" sz="2400" b="1" dirty="0">
                <a:solidFill>
                  <a:schemeClr val="bg1"/>
                </a:solidFill>
              </a:rPr>
              <a:t> </a:t>
            </a:r>
            <a:r>
              <a:rPr lang="tr-TR" sz="2400" b="1" dirty="0" err="1">
                <a:solidFill>
                  <a:schemeClr val="bg1"/>
                </a:solidFill>
              </a:rPr>
              <a:t>what</a:t>
            </a:r>
            <a:r>
              <a:rPr lang="tr-TR" sz="2400" b="1" dirty="0">
                <a:solidFill>
                  <a:schemeClr val="bg1"/>
                </a:solidFill>
              </a:rPr>
              <a:t> </a:t>
            </a:r>
            <a:r>
              <a:rPr lang="tr-TR" sz="2400" b="1" dirty="0" err="1">
                <a:solidFill>
                  <a:schemeClr val="bg1"/>
                </a:solidFill>
              </a:rPr>
              <a:t>you</a:t>
            </a:r>
            <a:r>
              <a:rPr lang="tr-TR" sz="2400" b="1" dirty="0">
                <a:solidFill>
                  <a:schemeClr val="bg1"/>
                </a:solidFill>
              </a:rPr>
              <a:t> </a:t>
            </a:r>
            <a:r>
              <a:rPr lang="tr-TR" sz="2400" b="1" dirty="0" err="1">
                <a:solidFill>
                  <a:schemeClr val="bg1"/>
                </a:solidFill>
              </a:rPr>
              <a:t>have</a:t>
            </a:r>
            <a:r>
              <a:rPr lang="tr-TR" sz="2400" b="1" dirty="0">
                <a:solidFill>
                  <a:schemeClr val="bg1"/>
                </a:solidFill>
              </a:rPr>
              <a:t> </a:t>
            </a:r>
            <a:r>
              <a:rPr lang="tr-TR" sz="2400" b="1" dirty="0" err="1">
                <a:solidFill>
                  <a:schemeClr val="bg1"/>
                </a:solidFill>
              </a:rPr>
              <a:t>learned</a:t>
            </a:r>
            <a:r>
              <a:rPr lang="tr-TR" sz="2400" b="1" dirty="0">
                <a:solidFill>
                  <a:schemeClr val="bg1"/>
                </a:solidFill>
              </a:rPr>
              <a:t> at </a:t>
            </a:r>
            <a:r>
              <a:rPr lang="tr-TR" sz="2400" b="1" dirty="0" err="1">
                <a:solidFill>
                  <a:schemeClr val="bg1"/>
                </a:solidFill>
              </a:rPr>
              <a:t>school</a:t>
            </a:r>
            <a:r>
              <a:rPr lang="tr-TR" sz="2400" b="1" dirty="0">
                <a:solidFill>
                  <a:schemeClr val="bg1"/>
                </a:solidFill>
              </a:rPr>
              <a:t> </a:t>
            </a:r>
            <a:r>
              <a:rPr lang="tr-TR" sz="2400" b="1" dirty="0" err="1">
                <a:solidFill>
                  <a:schemeClr val="bg1"/>
                </a:solidFill>
              </a:rPr>
              <a:t>and</a:t>
            </a:r>
            <a:r>
              <a:rPr lang="tr-TR" sz="2400" b="1" dirty="0">
                <a:solidFill>
                  <a:schemeClr val="bg1"/>
                </a:solidFill>
              </a:rPr>
              <a:t> </a:t>
            </a:r>
            <a:r>
              <a:rPr lang="tr-TR" sz="2400" b="1" dirty="0" err="1">
                <a:solidFill>
                  <a:schemeClr val="bg1"/>
                </a:solidFill>
              </a:rPr>
              <a:t>improve</a:t>
            </a:r>
            <a:r>
              <a:rPr lang="tr-TR" sz="2400" b="1" dirty="0">
                <a:solidFill>
                  <a:schemeClr val="bg1"/>
                </a:solidFill>
              </a:rPr>
              <a:t> </a:t>
            </a:r>
            <a:r>
              <a:rPr lang="tr-TR" sz="2400" b="1" dirty="0" err="1">
                <a:solidFill>
                  <a:schemeClr val="bg1"/>
                </a:solidFill>
              </a:rPr>
              <a:t>your</a:t>
            </a:r>
            <a:r>
              <a:rPr lang="tr-TR" sz="2400" b="1" dirty="0">
                <a:solidFill>
                  <a:schemeClr val="bg1"/>
                </a:solidFill>
              </a:rPr>
              <a:t> </a:t>
            </a:r>
            <a:r>
              <a:rPr lang="tr-TR" sz="2400" b="1" dirty="0" err="1">
                <a:solidFill>
                  <a:schemeClr val="bg1"/>
                </a:solidFill>
              </a:rPr>
              <a:t>language</a:t>
            </a:r>
            <a:r>
              <a:rPr lang="tr-TR" sz="2400" b="1" dirty="0">
                <a:solidFill>
                  <a:schemeClr val="bg1"/>
                </a:solidFill>
              </a:rPr>
              <a:t> </a:t>
            </a:r>
            <a:r>
              <a:rPr lang="tr-TR" sz="2400" b="1" dirty="0" err="1">
                <a:solidFill>
                  <a:schemeClr val="bg1"/>
                </a:solidFill>
              </a:rPr>
              <a:t>skills</a:t>
            </a:r>
            <a:r>
              <a:rPr lang="tr-TR" sz="2400" b="1" dirty="0">
                <a:solidFill>
                  <a:schemeClr val="bg1"/>
                </a:solidFill>
              </a:rPr>
              <a:t> </a:t>
            </a:r>
            <a:r>
              <a:rPr lang="tr-TR" sz="2400" b="1" dirty="0" err="1">
                <a:solidFill>
                  <a:schemeClr val="bg1"/>
                </a:solidFill>
              </a:rPr>
              <a:t>day</a:t>
            </a:r>
            <a:r>
              <a:rPr lang="tr-TR" sz="2400" b="1" dirty="0">
                <a:solidFill>
                  <a:schemeClr val="bg1"/>
                </a:solidFill>
              </a:rPr>
              <a:t> </a:t>
            </a:r>
            <a:r>
              <a:rPr lang="tr-TR" sz="2400" b="1" dirty="0" err="1">
                <a:solidFill>
                  <a:schemeClr val="bg1"/>
                </a:solidFill>
              </a:rPr>
              <a:t>by</a:t>
            </a:r>
            <a:r>
              <a:rPr lang="tr-TR" sz="2400" b="1" dirty="0">
                <a:solidFill>
                  <a:schemeClr val="bg1"/>
                </a:solidFill>
              </a:rPr>
              <a:t> </a:t>
            </a:r>
            <a:r>
              <a:rPr lang="tr-TR" sz="2400" b="1" dirty="0" err="1">
                <a:solidFill>
                  <a:schemeClr val="bg1"/>
                </a:solidFill>
              </a:rPr>
              <a:t>day</a:t>
            </a:r>
            <a:r>
              <a:rPr lang="tr-TR" sz="2400" b="1" dirty="0">
                <a:solidFill>
                  <a:schemeClr val="bg1"/>
                </a:solidFill>
              </a:rPr>
              <a:t>. </a:t>
            </a:r>
          </a:p>
          <a:p>
            <a:endParaRPr lang="tr-TR" dirty="0"/>
          </a:p>
        </p:txBody>
      </p:sp>
      <p:pic>
        <p:nvPicPr>
          <p:cNvPr id="13" name="Content Placeholder 3">
            <a:extLst>
              <a:ext uri="{FF2B5EF4-FFF2-40B4-BE49-F238E27FC236}">
                <a16:creationId xmlns:a16="http://schemas.microsoft.com/office/drawing/2014/main" id="{0390ED2B-2D55-8A4F-A862-27E5BE74F72F}"/>
              </a:ext>
            </a:extLst>
          </p:cNvPr>
          <p:cNvPicPr>
            <a:picLocks noChangeAspect="1"/>
          </p:cNvPicPr>
          <p:nvPr/>
        </p:nvPicPr>
        <p:blipFill>
          <a:blip r:embed="rId2"/>
          <a:stretch>
            <a:fillRect/>
          </a:stretch>
        </p:blipFill>
        <p:spPr>
          <a:xfrm>
            <a:off x="5178289" y="1156320"/>
            <a:ext cx="6420678" cy="4346575"/>
          </a:xfrm>
          <a:prstGeom prst="rect">
            <a:avLst/>
          </a:prstGeom>
        </p:spPr>
      </p:pic>
    </p:spTree>
    <p:extLst>
      <p:ext uri="{BB962C8B-B14F-4D97-AF65-F5344CB8AC3E}">
        <p14:creationId xmlns:p14="http://schemas.microsoft.com/office/powerpoint/2010/main" val="3769109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Content Placeholder 3">
            <a:extLst>
              <a:ext uri="{FF2B5EF4-FFF2-40B4-BE49-F238E27FC236}">
                <a16:creationId xmlns:a16="http://schemas.microsoft.com/office/drawing/2014/main" id="{9D93C854-8579-584A-952D-9FFBA7CD6AA4}"/>
              </a:ext>
            </a:extLst>
          </p:cNvPr>
          <p:cNvPicPr>
            <a:picLocks noChangeAspect="1"/>
          </p:cNvPicPr>
          <p:nvPr/>
        </p:nvPicPr>
        <p:blipFill>
          <a:blip r:embed="rId2"/>
          <a:stretch>
            <a:fillRect/>
          </a:stretch>
        </p:blipFill>
        <p:spPr>
          <a:xfrm>
            <a:off x="4667497" y="845943"/>
            <a:ext cx="6880072" cy="5005252"/>
          </a:xfrm>
          <a:prstGeom prst="rect">
            <a:avLst/>
          </a:prstGeom>
        </p:spPr>
      </p:pic>
      <p:sp>
        <p:nvSpPr>
          <p:cNvPr id="32" name="Rectangle 31">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a:extLst>
              <a:ext uri="{FF2B5EF4-FFF2-40B4-BE49-F238E27FC236}">
                <a16:creationId xmlns:a16="http://schemas.microsoft.com/office/drawing/2014/main" id="{650FA36A-AD94-4859-8B42-35A6A1F5ADDD}"/>
              </a:ext>
            </a:extLst>
          </p:cNvPr>
          <p:cNvSpPr>
            <a:spLocks noGrp="1"/>
          </p:cNvSpPr>
          <p:nvPr>
            <p:ph type="title"/>
          </p:nvPr>
        </p:nvSpPr>
        <p:spPr>
          <a:xfrm>
            <a:off x="643433" y="643464"/>
            <a:ext cx="2888344" cy="1428737"/>
          </a:xfrm>
        </p:spPr>
        <p:txBody>
          <a:bodyPr>
            <a:normAutofit/>
          </a:bodyPr>
          <a:lstStyle/>
          <a:p>
            <a:pPr algn="just"/>
            <a:r>
              <a:rPr lang="tr-TR" sz="1800" dirty="0" err="1">
                <a:solidFill>
                  <a:srgbClr val="FFFFFF"/>
                </a:solidFill>
              </a:rPr>
              <a:t>The</a:t>
            </a:r>
            <a:r>
              <a:rPr lang="tr-TR" sz="1800" dirty="0">
                <a:solidFill>
                  <a:srgbClr val="FFFFFF"/>
                </a:solidFill>
              </a:rPr>
              <a:t> </a:t>
            </a:r>
            <a:r>
              <a:rPr lang="tr-TR" sz="1800" dirty="0" err="1">
                <a:solidFill>
                  <a:srgbClr val="FFFFFF"/>
                </a:solidFill>
              </a:rPr>
              <a:t>most</a:t>
            </a:r>
            <a:r>
              <a:rPr lang="tr-TR" sz="1800" dirty="0">
                <a:solidFill>
                  <a:srgbClr val="FFFFFF"/>
                </a:solidFill>
              </a:rPr>
              <a:t> </a:t>
            </a:r>
            <a:r>
              <a:rPr lang="tr-TR" sz="1800" dirty="0" err="1">
                <a:solidFill>
                  <a:srgbClr val="FFFFFF"/>
                </a:solidFill>
              </a:rPr>
              <a:t>frequently</a:t>
            </a:r>
            <a:r>
              <a:rPr lang="tr-TR" sz="1800" dirty="0">
                <a:solidFill>
                  <a:srgbClr val="FFFFFF"/>
                </a:solidFill>
              </a:rPr>
              <a:t> </a:t>
            </a:r>
            <a:r>
              <a:rPr lang="tr-TR" sz="1800" dirty="0" err="1">
                <a:solidFill>
                  <a:srgbClr val="FFFFFF"/>
                </a:solidFill>
              </a:rPr>
              <a:t>needed</a:t>
            </a:r>
            <a:r>
              <a:rPr lang="tr-TR" sz="1800" dirty="0">
                <a:solidFill>
                  <a:srgbClr val="FFFFFF"/>
                </a:solidFill>
              </a:rPr>
              <a:t> </a:t>
            </a:r>
            <a:r>
              <a:rPr lang="tr-TR" sz="1800" dirty="0" err="1">
                <a:solidFill>
                  <a:srgbClr val="FFFFFF"/>
                </a:solidFill>
              </a:rPr>
              <a:t>language</a:t>
            </a:r>
            <a:r>
              <a:rPr lang="tr-TR" sz="1800" dirty="0">
                <a:solidFill>
                  <a:srgbClr val="FFFFFF"/>
                </a:solidFill>
              </a:rPr>
              <a:t> </a:t>
            </a:r>
            <a:r>
              <a:rPr lang="tr-TR" sz="1800" dirty="0" err="1">
                <a:solidFill>
                  <a:srgbClr val="FFFFFF"/>
                </a:solidFill>
              </a:rPr>
              <a:t>skill</a:t>
            </a:r>
            <a:r>
              <a:rPr lang="tr-TR" sz="1800" dirty="0">
                <a:solidFill>
                  <a:srgbClr val="FFFFFF"/>
                </a:solidFill>
              </a:rPr>
              <a:t> is </a:t>
            </a:r>
            <a:r>
              <a:rPr lang="tr-TR" sz="1800" dirty="0" err="1">
                <a:solidFill>
                  <a:srgbClr val="FFFFFF"/>
                </a:solidFill>
              </a:rPr>
              <a:t>speaking</a:t>
            </a:r>
            <a:r>
              <a:rPr lang="tr-TR" sz="1800" dirty="0">
                <a:solidFill>
                  <a:srgbClr val="FFFFFF"/>
                </a:solidFill>
              </a:rPr>
              <a:t>. </a:t>
            </a:r>
            <a:r>
              <a:rPr lang="tr-TR" sz="1800" dirty="0" err="1">
                <a:solidFill>
                  <a:srgbClr val="FFFFFF"/>
                </a:solidFill>
              </a:rPr>
              <a:t>It</a:t>
            </a:r>
            <a:r>
              <a:rPr lang="tr-TR" sz="1800" dirty="0">
                <a:solidFill>
                  <a:srgbClr val="FFFFFF"/>
                </a:solidFill>
              </a:rPr>
              <a:t> is </a:t>
            </a:r>
            <a:r>
              <a:rPr lang="tr-TR" sz="1800" dirty="0" err="1">
                <a:solidFill>
                  <a:srgbClr val="FFFFFF"/>
                </a:solidFill>
              </a:rPr>
              <a:t>followed</a:t>
            </a:r>
            <a:r>
              <a:rPr lang="tr-TR" sz="1800" dirty="0">
                <a:solidFill>
                  <a:srgbClr val="FFFFFF"/>
                </a:solidFill>
              </a:rPr>
              <a:t> </a:t>
            </a:r>
            <a:r>
              <a:rPr lang="tr-TR" sz="1800" dirty="0" err="1">
                <a:solidFill>
                  <a:srgbClr val="FFFFFF"/>
                </a:solidFill>
              </a:rPr>
              <a:t>by</a:t>
            </a:r>
            <a:r>
              <a:rPr lang="tr-TR" sz="1800" dirty="0">
                <a:solidFill>
                  <a:srgbClr val="FFFFFF"/>
                </a:solidFill>
              </a:rPr>
              <a:t> </a:t>
            </a:r>
            <a:r>
              <a:rPr lang="tr-TR" sz="1800" dirty="0" err="1">
                <a:solidFill>
                  <a:srgbClr val="FFFFFF"/>
                </a:solidFill>
              </a:rPr>
              <a:t>reading</a:t>
            </a:r>
            <a:r>
              <a:rPr lang="tr-TR" sz="1800" dirty="0">
                <a:solidFill>
                  <a:srgbClr val="FFFFFF"/>
                </a:solidFill>
              </a:rPr>
              <a:t> </a:t>
            </a:r>
            <a:r>
              <a:rPr lang="tr-TR" sz="1800" dirty="0" err="1">
                <a:solidFill>
                  <a:srgbClr val="FFFFFF"/>
                </a:solidFill>
              </a:rPr>
              <a:t>and</a:t>
            </a:r>
            <a:r>
              <a:rPr lang="tr-TR" sz="1800" dirty="0">
                <a:solidFill>
                  <a:srgbClr val="FFFFFF"/>
                </a:solidFill>
              </a:rPr>
              <a:t> </a:t>
            </a:r>
            <a:r>
              <a:rPr lang="tr-TR" sz="1800" dirty="0" err="1">
                <a:solidFill>
                  <a:srgbClr val="FFFFFF"/>
                </a:solidFill>
              </a:rPr>
              <a:t>writing</a:t>
            </a:r>
            <a:r>
              <a:rPr lang="tr-TR" sz="1800" dirty="0">
                <a:solidFill>
                  <a:srgbClr val="FFFFFF"/>
                </a:solidFill>
              </a:rPr>
              <a:t>. </a:t>
            </a:r>
          </a:p>
        </p:txBody>
      </p:sp>
      <p:sp>
        <p:nvSpPr>
          <p:cNvPr id="25" name="Content Placeholder 24">
            <a:extLst>
              <a:ext uri="{FF2B5EF4-FFF2-40B4-BE49-F238E27FC236}">
                <a16:creationId xmlns:a16="http://schemas.microsoft.com/office/drawing/2014/main" id="{0DFECE9B-73C2-4636-A00F-303F1D7CA86E}"/>
              </a:ext>
            </a:extLst>
          </p:cNvPr>
          <p:cNvSpPr>
            <a:spLocks noGrp="1"/>
          </p:cNvSpPr>
          <p:nvPr>
            <p:ph idx="1"/>
          </p:nvPr>
        </p:nvSpPr>
        <p:spPr>
          <a:xfrm>
            <a:off x="643337" y="2184036"/>
            <a:ext cx="2888439" cy="4107434"/>
          </a:xfrm>
        </p:spPr>
        <p:txBody>
          <a:bodyPr>
            <a:normAutofit fontScale="92500"/>
          </a:bodyPr>
          <a:lstStyle/>
          <a:p>
            <a:r>
              <a:rPr lang="en-US" sz="1600" dirty="0">
                <a:solidFill>
                  <a:srgbClr val="FFFFFF"/>
                </a:solidFill>
              </a:rPr>
              <a:t>The curriculum and courses of the Department of Modern Languages have been redesigned so as to be in line with the needs of both the undergraduate and graduate students. </a:t>
            </a:r>
          </a:p>
          <a:p>
            <a:pPr algn="just"/>
            <a:r>
              <a:rPr lang="en-US" sz="1600" dirty="0">
                <a:solidFill>
                  <a:srgbClr val="FFFFFF"/>
                </a:solidFill>
              </a:rPr>
              <a:t>The new approach aims to cover </a:t>
            </a:r>
            <a:r>
              <a:rPr lang="en-US" sz="1600" b="1" dirty="0">
                <a:solidFill>
                  <a:schemeClr val="bg1"/>
                </a:solidFill>
              </a:rPr>
              <a:t>four language skills </a:t>
            </a:r>
            <a:r>
              <a:rPr lang="en-US" sz="1600" dirty="0">
                <a:solidFill>
                  <a:srgbClr val="FFFFFF"/>
                </a:solidFill>
              </a:rPr>
              <a:t>in all the courses </a:t>
            </a:r>
            <a:r>
              <a:rPr lang="en-US" sz="1600" b="1" dirty="0">
                <a:solidFill>
                  <a:srgbClr val="FFFFFF"/>
                </a:solidFill>
              </a:rPr>
              <a:t>with specific focus on reading &amp; writing in Advanced English 1 &amp; 2 </a:t>
            </a:r>
            <a:r>
              <a:rPr lang="en-US" sz="1600" dirty="0">
                <a:solidFill>
                  <a:srgbClr val="FFFFFF"/>
                </a:solidFill>
              </a:rPr>
              <a:t>and on </a:t>
            </a:r>
            <a:r>
              <a:rPr lang="en-US" sz="1600" b="1" dirty="0">
                <a:solidFill>
                  <a:srgbClr val="FFFFFF"/>
                </a:solidFill>
              </a:rPr>
              <a:t>speaking &amp; listening &amp; reading in Reading and Speaking in English. </a:t>
            </a:r>
          </a:p>
        </p:txBody>
      </p:sp>
    </p:spTree>
    <p:extLst>
      <p:ext uri="{BB962C8B-B14F-4D97-AF65-F5344CB8AC3E}">
        <p14:creationId xmlns:p14="http://schemas.microsoft.com/office/powerpoint/2010/main" val="1992094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534A96-A8BF-4BFE-837F-A36FA9E0C27C}"/>
              </a:ext>
            </a:extLst>
          </p:cNvPr>
          <p:cNvSpPr>
            <a:spLocks noGrp="1"/>
          </p:cNvSpPr>
          <p:nvPr>
            <p:ph type="title"/>
          </p:nvPr>
        </p:nvSpPr>
        <p:spPr>
          <a:xfrm>
            <a:off x="636104" y="484632"/>
            <a:ext cx="10492144" cy="1071036"/>
          </a:xfrm>
        </p:spPr>
        <p:txBody>
          <a:bodyPr>
            <a:normAutofit/>
          </a:bodyPr>
          <a:lstStyle/>
          <a:p>
            <a:r>
              <a:rPr lang="tr-TR" sz="4400" b="1" dirty="0" err="1">
                <a:solidFill>
                  <a:srgbClr val="CC6600"/>
                </a:solidFill>
              </a:rPr>
              <a:t>Assessment</a:t>
            </a:r>
            <a:endParaRPr lang="tr-TR" sz="4400" b="1" dirty="0">
              <a:solidFill>
                <a:srgbClr val="CC6600"/>
              </a:solidFill>
            </a:endParaRPr>
          </a:p>
        </p:txBody>
      </p:sp>
      <p:sp>
        <p:nvSpPr>
          <p:cNvPr id="3" name="İçerik Yer Tutucusu 2">
            <a:extLst>
              <a:ext uri="{FF2B5EF4-FFF2-40B4-BE49-F238E27FC236}">
                <a16:creationId xmlns:a16="http://schemas.microsoft.com/office/drawing/2014/main" id="{415112EC-4F67-4E28-AC6C-D0B006E855DB}"/>
              </a:ext>
            </a:extLst>
          </p:cNvPr>
          <p:cNvSpPr>
            <a:spLocks noGrp="1"/>
          </p:cNvSpPr>
          <p:nvPr>
            <p:ph idx="1"/>
          </p:nvPr>
        </p:nvSpPr>
        <p:spPr>
          <a:xfrm>
            <a:off x="1069848" y="4655126"/>
            <a:ext cx="10058400" cy="1221799"/>
          </a:xfrm>
        </p:spPr>
        <p:txBody>
          <a:bodyPr>
            <a:normAutofit/>
          </a:bodyPr>
          <a:lstStyle/>
          <a:p>
            <a:pPr lvl="1"/>
            <a:endParaRPr lang="tr-TR" dirty="0"/>
          </a:p>
          <a:p>
            <a:pPr lvl="1"/>
            <a:endParaRPr lang="tr-TR" dirty="0"/>
          </a:p>
          <a:p>
            <a:pPr marL="274320" lvl="1" indent="0">
              <a:buNone/>
            </a:pPr>
            <a:endParaRPr lang="tr-TR" dirty="0"/>
          </a:p>
          <a:p>
            <a:pPr marL="274320" lvl="1" indent="0">
              <a:buNone/>
            </a:pPr>
            <a:endParaRPr lang="tr-TR" dirty="0"/>
          </a:p>
          <a:p>
            <a:endParaRPr lang="tr-TR" dirty="0"/>
          </a:p>
        </p:txBody>
      </p:sp>
      <p:graphicFrame>
        <p:nvGraphicFramePr>
          <p:cNvPr id="6" name="Table 5">
            <a:extLst>
              <a:ext uri="{FF2B5EF4-FFF2-40B4-BE49-F238E27FC236}">
                <a16:creationId xmlns:a16="http://schemas.microsoft.com/office/drawing/2014/main" id="{F0B42A02-0965-5441-AD80-F29A8C79E221}"/>
              </a:ext>
            </a:extLst>
          </p:cNvPr>
          <p:cNvGraphicFramePr>
            <a:graphicFrameLocks noGrp="1"/>
          </p:cNvGraphicFramePr>
          <p:nvPr>
            <p:extLst>
              <p:ext uri="{D42A27DB-BD31-4B8C-83A1-F6EECF244321}">
                <p14:modId xmlns:p14="http://schemas.microsoft.com/office/powerpoint/2010/main" val="2844268655"/>
              </p:ext>
            </p:extLst>
          </p:nvPr>
        </p:nvGraphicFramePr>
        <p:xfrm>
          <a:off x="1967948" y="1555669"/>
          <a:ext cx="7613374" cy="3558684"/>
        </p:xfrm>
        <a:graphic>
          <a:graphicData uri="http://schemas.openxmlformats.org/drawingml/2006/table">
            <a:tbl>
              <a:tblPr firstRow="1" firstCol="1" bandRow="1">
                <a:tableStyleId>{5C22544A-7EE6-4342-B048-85BDC9FD1C3A}</a:tableStyleId>
              </a:tblPr>
              <a:tblGrid>
                <a:gridCol w="2733695">
                  <a:extLst>
                    <a:ext uri="{9D8B030D-6E8A-4147-A177-3AD203B41FA5}">
                      <a16:colId xmlns:a16="http://schemas.microsoft.com/office/drawing/2014/main" val="801364235"/>
                    </a:ext>
                  </a:extLst>
                </a:gridCol>
                <a:gridCol w="3337358">
                  <a:extLst>
                    <a:ext uri="{9D8B030D-6E8A-4147-A177-3AD203B41FA5}">
                      <a16:colId xmlns:a16="http://schemas.microsoft.com/office/drawing/2014/main" val="4009260266"/>
                    </a:ext>
                  </a:extLst>
                </a:gridCol>
                <a:gridCol w="1542321">
                  <a:extLst>
                    <a:ext uri="{9D8B030D-6E8A-4147-A177-3AD203B41FA5}">
                      <a16:colId xmlns:a16="http://schemas.microsoft.com/office/drawing/2014/main" val="3333302700"/>
                    </a:ext>
                  </a:extLst>
                </a:gridCol>
              </a:tblGrid>
              <a:tr h="762575">
                <a:tc gridSpan="3">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ASSESSMENT</a:t>
                      </a:r>
                      <a:endParaRPr lang="tr-TR" sz="1000" dirty="0">
                        <a:effectLst/>
                      </a:endParaRPr>
                    </a:p>
                    <a:p>
                      <a:pPr algn="ct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46721862"/>
                  </a:ext>
                </a:extLst>
              </a:tr>
              <a:tr h="254192">
                <a:tc>
                  <a:txBody>
                    <a:bodyPr/>
                    <a:lstStyle/>
                    <a:p>
                      <a:pPr algn="ctr">
                        <a:spcAft>
                          <a:spcPts val="0"/>
                        </a:spcAft>
                      </a:pPr>
                      <a:r>
                        <a:rPr lang="tr-TR" sz="11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DATE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PERCENTAGE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3882001"/>
                  </a:ext>
                </a:extLst>
              </a:tr>
              <a:tr h="762575">
                <a:tc>
                  <a:txBody>
                    <a:bodyPr/>
                    <a:lstStyle/>
                    <a:p>
                      <a:pPr>
                        <a:spcAft>
                          <a:spcPts val="0"/>
                        </a:spcAft>
                      </a:pPr>
                      <a:r>
                        <a:rPr lang="tr-TR" sz="1100" dirty="0">
                          <a:effectLst/>
                        </a:rPr>
                        <a:t> </a:t>
                      </a:r>
                      <a:endParaRPr lang="tr-TR" sz="1000" dirty="0">
                        <a:effectLst/>
                      </a:endParaRPr>
                    </a:p>
                    <a:p>
                      <a:pPr>
                        <a:spcAft>
                          <a:spcPts val="0"/>
                        </a:spcAft>
                      </a:pPr>
                      <a:r>
                        <a:rPr lang="tr-TR" sz="1100" dirty="0">
                          <a:effectLst/>
                        </a:rPr>
                        <a:t>MIDTERM 1 (</a:t>
                      </a:r>
                      <a:r>
                        <a:rPr lang="tr-TR" sz="1100" dirty="0" err="1">
                          <a:effectLst/>
                        </a:rPr>
                        <a:t>Paper-based</a:t>
                      </a:r>
                      <a:r>
                        <a:rPr lang="tr-TR" sz="1100" dirty="0">
                          <a:effectLst/>
                        </a:rPr>
                        <a:t>, </a:t>
                      </a:r>
                      <a:r>
                        <a:rPr lang="tr-TR" sz="1100" dirty="0" err="1">
                          <a:effectLst/>
                        </a:rPr>
                        <a:t>common</a:t>
                      </a:r>
                      <a:r>
                        <a:rPr lang="tr-TR" sz="1100" dirty="0">
                          <a:effectLst/>
                        </a:rPr>
                        <a:t>)</a:t>
                      </a:r>
                      <a:endParaRPr lang="tr-TR" sz="1000" dirty="0">
                        <a:effectLst/>
                      </a:endParaRPr>
                    </a:p>
                    <a:p>
                      <a:pP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19-23 NOVEMBER</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30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5902760"/>
                  </a:ext>
                </a:extLst>
              </a:tr>
              <a:tr h="762575">
                <a:tc>
                  <a:txBody>
                    <a:bodyPr/>
                    <a:lstStyle/>
                    <a:p>
                      <a:pPr>
                        <a:spcAft>
                          <a:spcPts val="0"/>
                        </a:spcAft>
                      </a:pPr>
                      <a:r>
                        <a:rPr lang="tr-TR" sz="1100" dirty="0">
                          <a:effectLst/>
                        </a:rPr>
                        <a:t> </a:t>
                      </a:r>
                      <a:endParaRPr lang="tr-TR" sz="1000" dirty="0">
                        <a:effectLst/>
                      </a:endParaRPr>
                    </a:p>
                    <a:p>
                      <a:pPr>
                        <a:spcAft>
                          <a:spcPts val="0"/>
                        </a:spcAft>
                      </a:pPr>
                      <a:r>
                        <a:rPr lang="tr-TR" sz="1100" dirty="0">
                          <a:effectLst/>
                        </a:rPr>
                        <a:t>MIDTERM 2 (</a:t>
                      </a:r>
                      <a:r>
                        <a:rPr lang="tr-TR" sz="1100" dirty="0" err="1">
                          <a:effectLst/>
                        </a:rPr>
                        <a:t>Paper-based</a:t>
                      </a:r>
                      <a:r>
                        <a:rPr lang="tr-TR" sz="1100" dirty="0">
                          <a:effectLst/>
                        </a:rPr>
                        <a:t>, in </a:t>
                      </a:r>
                      <a:r>
                        <a:rPr lang="tr-TR" sz="1100" dirty="0" err="1">
                          <a:effectLst/>
                        </a:rPr>
                        <a:t>class-hours</a:t>
                      </a:r>
                      <a:r>
                        <a:rPr lang="tr-TR" sz="1100" dirty="0">
                          <a:effectLst/>
                        </a:rPr>
                        <a:t>)</a:t>
                      </a:r>
                      <a:endParaRPr lang="tr-TR" sz="1000" dirty="0">
                        <a:effectLst/>
                      </a:endParaRPr>
                    </a:p>
                    <a:p>
                      <a:pP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kern="1200" dirty="0">
                          <a:solidFill>
                            <a:schemeClr val="dk1"/>
                          </a:solidFill>
                          <a:effectLst/>
                          <a:latin typeface="+mn-lt"/>
                          <a:ea typeface="+mn-ea"/>
                          <a:cs typeface="+mn-cs"/>
                        </a:rPr>
                        <a:t>10-14 DECEMBER</a:t>
                      </a: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30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4475689"/>
                  </a:ext>
                </a:extLst>
              </a:tr>
              <a:tr h="762575">
                <a:tc>
                  <a:txBody>
                    <a:bodyPr/>
                    <a:lstStyle/>
                    <a:p>
                      <a:pPr>
                        <a:spcAft>
                          <a:spcPts val="0"/>
                        </a:spcAft>
                      </a:pPr>
                      <a:r>
                        <a:rPr lang="tr-TR" sz="1100" dirty="0">
                          <a:effectLst/>
                        </a:rPr>
                        <a:t> </a:t>
                      </a:r>
                      <a:endParaRPr lang="tr-TR" sz="1000" dirty="0">
                        <a:effectLst/>
                      </a:endParaRPr>
                    </a:p>
                    <a:p>
                      <a:pPr>
                        <a:spcAft>
                          <a:spcPts val="0"/>
                        </a:spcAft>
                      </a:pPr>
                      <a:r>
                        <a:rPr lang="tr-TR" sz="1100" dirty="0">
                          <a:effectLst/>
                        </a:rPr>
                        <a:t>FINAL EXAM (</a:t>
                      </a:r>
                      <a:r>
                        <a:rPr lang="tr-TR" sz="1100" dirty="0" err="1">
                          <a:effectLst/>
                        </a:rPr>
                        <a:t>Paper-based</a:t>
                      </a:r>
                      <a:r>
                        <a:rPr lang="tr-TR" sz="1100" dirty="0">
                          <a:effectLst/>
                        </a:rPr>
                        <a:t>, </a:t>
                      </a:r>
                      <a:r>
                        <a:rPr lang="tr-TR" sz="1100" dirty="0" err="1">
                          <a:effectLst/>
                        </a:rPr>
                        <a:t>common</a:t>
                      </a:r>
                      <a:r>
                        <a:rPr lang="tr-TR" sz="1100" dirty="0">
                          <a:effectLst/>
                        </a:rPr>
                        <a:t>) </a:t>
                      </a:r>
                      <a:endParaRPr lang="tr-TR" sz="1000" dirty="0">
                        <a:effectLst/>
                      </a:endParaRPr>
                    </a:p>
                    <a:p>
                      <a:pP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tabLst>
                          <a:tab pos="890270" algn="ctr"/>
                        </a:tabLst>
                      </a:pPr>
                      <a:r>
                        <a:rPr lang="tr-TR" sz="1100" dirty="0">
                          <a:effectLst/>
                        </a:rPr>
                        <a:t> </a:t>
                      </a:r>
                      <a:endParaRPr lang="tr-TR" sz="1000" dirty="0">
                        <a:effectLst/>
                      </a:endParaRPr>
                    </a:p>
                    <a:p>
                      <a:pPr algn="ctr">
                        <a:spcAft>
                          <a:spcPts val="0"/>
                        </a:spcAft>
                        <a:tabLst>
                          <a:tab pos="890270" algn="ctr"/>
                        </a:tabLst>
                      </a:pPr>
                      <a:r>
                        <a:rPr lang="tr-TR" sz="1100" dirty="0">
                          <a:effectLst/>
                        </a:rPr>
                        <a:t>31 DECEMBER-4 JANUARY</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40</a:t>
                      </a:r>
                      <a:endParaRPr lang="tr-TR" sz="1000" dirty="0">
                        <a:effectLst/>
                      </a:endParaRPr>
                    </a:p>
                    <a:p>
                      <a:pPr algn="ct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2844918"/>
                  </a:ext>
                </a:extLst>
              </a:tr>
              <a:tr h="254192">
                <a:tc>
                  <a:txBody>
                    <a:bodyPr/>
                    <a:lstStyle/>
                    <a:p>
                      <a:pPr>
                        <a:spcAft>
                          <a:spcPts val="0"/>
                        </a:spcAft>
                      </a:pPr>
                      <a:r>
                        <a:rPr lang="tr-TR" sz="11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TOTAL</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100%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7724991"/>
                  </a:ext>
                </a:extLst>
              </a:tr>
            </a:tbl>
          </a:graphicData>
        </a:graphic>
      </p:graphicFrame>
    </p:spTree>
    <p:extLst>
      <p:ext uri="{BB962C8B-B14F-4D97-AF65-F5344CB8AC3E}">
        <p14:creationId xmlns:p14="http://schemas.microsoft.com/office/powerpoint/2010/main" val="537699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C592-AE6C-9F48-9217-B1439E7A1ECD}"/>
              </a:ext>
            </a:extLst>
          </p:cNvPr>
          <p:cNvSpPr>
            <a:spLocks noGrp="1"/>
          </p:cNvSpPr>
          <p:nvPr>
            <p:ph type="title"/>
          </p:nvPr>
        </p:nvSpPr>
        <p:spPr>
          <a:xfrm>
            <a:off x="1066800" y="642594"/>
            <a:ext cx="10058400" cy="987423"/>
          </a:xfrm>
        </p:spPr>
        <p:txBody>
          <a:bodyPr/>
          <a:lstStyle/>
          <a:p>
            <a:r>
              <a:rPr lang="tr-TR" sz="4000" b="1" dirty="0" err="1">
                <a:solidFill>
                  <a:srgbClr val="CC6600"/>
                </a:solidFill>
              </a:rPr>
              <a:t>Make-up</a:t>
            </a:r>
            <a:r>
              <a:rPr lang="tr-TR" sz="4000" b="1" dirty="0">
                <a:solidFill>
                  <a:srgbClr val="CC6600"/>
                </a:solidFill>
              </a:rPr>
              <a:t> </a:t>
            </a:r>
            <a:r>
              <a:rPr lang="tr-TR" sz="4000" b="1" dirty="0" err="1">
                <a:solidFill>
                  <a:srgbClr val="CC6600"/>
                </a:solidFill>
              </a:rPr>
              <a:t>Exams</a:t>
            </a:r>
            <a:endParaRPr lang="tr-TR" sz="4000" b="1" dirty="0">
              <a:solidFill>
                <a:srgbClr val="CC6600"/>
              </a:solidFill>
            </a:endParaRPr>
          </a:p>
        </p:txBody>
      </p:sp>
      <p:sp>
        <p:nvSpPr>
          <p:cNvPr id="3" name="Content Placeholder 2">
            <a:extLst>
              <a:ext uri="{FF2B5EF4-FFF2-40B4-BE49-F238E27FC236}">
                <a16:creationId xmlns:a16="http://schemas.microsoft.com/office/drawing/2014/main" id="{42827E66-AB11-CE41-A3F9-78D42C9FD66A}"/>
              </a:ext>
            </a:extLst>
          </p:cNvPr>
          <p:cNvSpPr>
            <a:spLocks noGrp="1"/>
          </p:cNvSpPr>
          <p:nvPr>
            <p:ph idx="1"/>
          </p:nvPr>
        </p:nvSpPr>
        <p:spPr>
          <a:xfrm>
            <a:off x="1066800" y="1719470"/>
            <a:ext cx="10058400" cy="4315570"/>
          </a:xfrm>
        </p:spPr>
        <p:txBody>
          <a:bodyPr>
            <a:normAutofit/>
          </a:bodyPr>
          <a:lstStyle/>
          <a:p>
            <a:pPr lvl="0"/>
            <a:r>
              <a:rPr lang="en-US" dirty="0"/>
              <a:t>Students officially documenting their excuses (medical report, etc.) can take the make-up exams in the last week of the semester. </a:t>
            </a:r>
          </a:p>
          <a:p>
            <a:pPr lvl="0"/>
            <a:r>
              <a:rPr lang="en-US" dirty="0"/>
              <a:t>Students must submit the documents to their </a:t>
            </a:r>
            <a:r>
              <a:rPr lang="en-US" b="1" u="sng" dirty="0"/>
              <a:t>own departments</a:t>
            </a:r>
            <a:r>
              <a:rPr lang="en-US" dirty="0"/>
              <a:t>, and, if the department accepts their validity, their names are given to the Head of the Department of Modern Languages. If the official letter is not delivered from their Department, the students’ exam grade is cancelled even if s/he has taken a make-up exam. </a:t>
            </a:r>
          </a:p>
          <a:p>
            <a:pPr lvl="0"/>
            <a:r>
              <a:rPr lang="en-US" dirty="0"/>
              <a:t>There are 2 paper-based midterms in this course. The students who miss both of the exams can only take 1 make-up. </a:t>
            </a:r>
          </a:p>
          <a:p>
            <a:pPr lvl="0"/>
            <a:r>
              <a:rPr lang="en-US" dirty="0"/>
              <a:t>The make-up exam for the midterms will cover all the topics handled throughout the term.   </a:t>
            </a:r>
            <a:endParaRPr lang="tr-TR" dirty="0"/>
          </a:p>
          <a:p>
            <a:endParaRPr lang="tr-TR" dirty="0"/>
          </a:p>
        </p:txBody>
      </p:sp>
    </p:spTree>
    <p:extLst>
      <p:ext uri="{BB962C8B-B14F-4D97-AF65-F5344CB8AC3E}">
        <p14:creationId xmlns:p14="http://schemas.microsoft.com/office/powerpoint/2010/main" val="3981014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1525" y="484632"/>
            <a:ext cx="10820399" cy="886968"/>
          </a:xfrm>
        </p:spPr>
        <p:txBody>
          <a:bodyPr>
            <a:noAutofit/>
          </a:bodyPr>
          <a:lstStyle/>
          <a:p>
            <a:br>
              <a:rPr lang="tr-TR" sz="3600" b="1" dirty="0">
                <a:latin typeface="Rockwell" panose="02060603020205020403" pitchFamily="18" charset="0"/>
              </a:rPr>
            </a:br>
            <a:br>
              <a:rPr lang="tr-TR" sz="3600" b="1" dirty="0">
                <a:latin typeface="Rockwell" panose="02060603020205020403" pitchFamily="18" charset="0"/>
              </a:rPr>
            </a:br>
            <a:br>
              <a:rPr lang="tr-TR" sz="4400" b="1" dirty="0">
                <a:latin typeface="Rockwell" panose="02060603020205020403" pitchFamily="18" charset="0"/>
              </a:rPr>
            </a:br>
            <a:br>
              <a:rPr lang="tr-TR" sz="4400" b="1" dirty="0">
                <a:latin typeface="Rockwell" panose="02060603020205020403" pitchFamily="18" charset="0"/>
              </a:rPr>
            </a:br>
            <a:endParaRPr lang="tr-TR" sz="3600" dirty="0"/>
          </a:p>
        </p:txBody>
      </p:sp>
      <p:graphicFrame>
        <p:nvGraphicFramePr>
          <p:cNvPr id="3" name="Table 2">
            <a:extLst>
              <a:ext uri="{FF2B5EF4-FFF2-40B4-BE49-F238E27FC236}">
                <a16:creationId xmlns:a16="http://schemas.microsoft.com/office/drawing/2014/main" id="{8FCBACE5-7587-AA4F-985A-9C62E8452F18}"/>
              </a:ext>
            </a:extLst>
          </p:cNvPr>
          <p:cNvGraphicFramePr>
            <a:graphicFrameLocks noGrp="1"/>
          </p:cNvGraphicFramePr>
          <p:nvPr>
            <p:extLst/>
          </p:nvPr>
        </p:nvGraphicFramePr>
        <p:xfrm>
          <a:off x="3279913" y="1063488"/>
          <a:ext cx="4691268" cy="4713456"/>
        </p:xfrm>
        <a:graphic>
          <a:graphicData uri="http://schemas.openxmlformats.org/drawingml/2006/table">
            <a:tbl>
              <a:tblPr firstRow="1" firstCol="1" bandRow="1">
                <a:tableStyleId>{5C22544A-7EE6-4342-B048-85BDC9FD1C3A}</a:tableStyleId>
              </a:tblPr>
              <a:tblGrid>
                <a:gridCol w="1839918">
                  <a:extLst>
                    <a:ext uri="{9D8B030D-6E8A-4147-A177-3AD203B41FA5}">
                      <a16:colId xmlns:a16="http://schemas.microsoft.com/office/drawing/2014/main" val="1482661295"/>
                    </a:ext>
                  </a:extLst>
                </a:gridCol>
                <a:gridCol w="1366037">
                  <a:extLst>
                    <a:ext uri="{9D8B030D-6E8A-4147-A177-3AD203B41FA5}">
                      <a16:colId xmlns:a16="http://schemas.microsoft.com/office/drawing/2014/main" val="2992338979"/>
                    </a:ext>
                  </a:extLst>
                </a:gridCol>
                <a:gridCol w="1485313">
                  <a:extLst>
                    <a:ext uri="{9D8B030D-6E8A-4147-A177-3AD203B41FA5}">
                      <a16:colId xmlns:a16="http://schemas.microsoft.com/office/drawing/2014/main" val="3103815161"/>
                    </a:ext>
                  </a:extLst>
                </a:gridCol>
              </a:tblGrid>
              <a:tr h="392788">
                <a:tc>
                  <a:txBody>
                    <a:bodyPr/>
                    <a:lstStyle/>
                    <a:p>
                      <a:pPr algn="ctr">
                        <a:spcAft>
                          <a:spcPts val="0"/>
                        </a:spcAft>
                      </a:pPr>
                      <a:r>
                        <a:rPr lang="en-GB" sz="1200">
                          <a:effectLst/>
                        </a:rPr>
                        <a:t>GRADING SCALE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l"/>
                      <a:endParaRPr lang="tr-TR" sz="1200" dirty="0">
                        <a:effectLst/>
                        <a:latin typeface="Calibri" panose="020F0502020204030204" pitchFamily="34" charset="0"/>
                        <a:cs typeface="Times New Roman" panose="02020603050405020304" pitchFamily="18" charset="0"/>
                      </a:endParaRPr>
                    </a:p>
                  </a:txBody>
                  <a:tcPr marL="9525" marR="9525" marT="9525" marB="0" anchor="b"/>
                </a:tc>
                <a:tc hMerge="1">
                  <a:txBody>
                    <a:bodyPr/>
                    <a:lstStyle/>
                    <a:p>
                      <a:endParaRPr lang="tr-TR"/>
                    </a:p>
                  </a:txBody>
                  <a:tcPr/>
                </a:tc>
                <a:extLst>
                  <a:ext uri="{0D108BD9-81ED-4DB2-BD59-A6C34878D82A}">
                    <a16:rowId xmlns:a16="http://schemas.microsoft.com/office/drawing/2014/main" val="4205324621"/>
                  </a:ext>
                </a:extLst>
              </a:tr>
              <a:tr h="392788">
                <a:tc>
                  <a:txBody>
                    <a:bodyPr/>
                    <a:lstStyle/>
                    <a:p>
                      <a:pPr algn="ctr">
                        <a:spcAft>
                          <a:spcPts val="0"/>
                        </a:spcAft>
                      </a:pPr>
                      <a:r>
                        <a:rPr lang="en-GB" sz="1200">
                          <a:effectLst/>
                        </a:rPr>
                        <a:t>GRADE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200">
                          <a:effectLst/>
                        </a:rPr>
                        <a:t>LETTER</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ECTS</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797232197"/>
                  </a:ext>
                </a:extLst>
              </a:tr>
              <a:tr h="392788">
                <a:tc>
                  <a:txBody>
                    <a:bodyPr/>
                    <a:lstStyle/>
                    <a:p>
                      <a:pPr algn="ctr">
                        <a:spcAft>
                          <a:spcPts val="0"/>
                        </a:spcAft>
                      </a:pPr>
                      <a:r>
                        <a:rPr lang="en-GB" sz="1200">
                          <a:effectLst/>
                        </a:rPr>
                        <a:t>90-100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AA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4.00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299867240"/>
                  </a:ext>
                </a:extLst>
              </a:tr>
              <a:tr h="392788">
                <a:tc>
                  <a:txBody>
                    <a:bodyPr/>
                    <a:lstStyle/>
                    <a:p>
                      <a:pPr algn="ctr">
                        <a:spcAft>
                          <a:spcPts val="0"/>
                        </a:spcAft>
                      </a:pPr>
                      <a:r>
                        <a:rPr lang="en-GB" sz="1200">
                          <a:effectLst/>
                        </a:rPr>
                        <a:t>80-89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BA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3.50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065425734"/>
                  </a:ext>
                </a:extLst>
              </a:tr>
              <a:tr h="392788">
                <a:tc>
                  <a:txBody>
                    <a:bodyPr/>
                    <a:lstStyle/>
                    <a:p>
                      <a:pPr algn="ctr">
                        <a:spcAft>
                          <a:spcPts val="0"/>
                        </a:spcAft>
                      </a:pPr>
                      <a:r>
                        <a:rPr lang="en-GB" sz="1200">
                          <a:effectLst/>
                        </a:rPr>
                        <a:t>70-79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BB</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3.00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535690345"/>
                  </a:ext>
                </a:extLst>
              </a:tr>
              <a:tr h="392788">
                <a:tc>
                  <a:txBody>
                    <a:bodyPr/>
                    <a:lstStyle/>
                    <a:p>
                      <a:pPr algn="ctr">
                        <a:spcAft>
                          <a:spcPts val="0"/>
                        </a:spcAft>
                      </a:pPr>
                      <a:r>
                        <a:rPr lang="en-GB" sz="1200">
                          <a:effectLst/>
                        </a:rPr>
                        <a:t>60-69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CB</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2.50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518070219"/>
                  </a:ext>
                </a:extLst>
              </a:tr>
              <a:tr h="392788">
                <a:tc>
                  <a:txBody>
                    <a:bodyPr/>
                    <a:lstStyle/>
                    <a:p>
                      <a:pPr algn="ctr">
                        <a:spcAft>
                          <a:spcPts val="0"/>
                        </a:spcAft>
                      </a:pPr>
                      <a:r>
                        <a:rPr lang="en-GB" sz="1200">
                          <a:effectLst/>
                        </a:rPr>
                        <a:t>53-59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CC</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2.00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83187732"/>
                  </a:ext>
                </a:extLst>
              </a:tr>
              <a:tr h="392788">
                <a:tc>
                  <a:txBody>
                    <a:bodyPr/>
                    <a:lstStyle/>
                    <a:p>
                      <a:pPr algn="ctr">
                        <a:spcAft>
                          <a:spcPts val="0"/>
                        </a:spcAft>
                      </a:pPr>
                      <a:r>
                        <a:rPr lang="en-GB" sz="1200">
                          <a:effectLst/>
                        </a:rPr>
                        <a:t>48-52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DC</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1.50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10221913"/>
                  </a:ext>
                </a:extLst>
              </a:tr>
              <a:tr h="392788">
                <a:tc>
                  <a:txBody>
                    <a:bodyPr/>
                    <a:lstStyle/>
                    <a:p>
                      <a:pPr algn="ctr">
                        <a:spcAft>
                          <a:spcPts val="0"/>
                        </a:spcAft>
                      </a:pPr>
                      <a:r>
                        <a:rPr lang="en-GB" sz="1200">
                          <a:effectLst/>
                        </a:rPr>
                        <a:t>40-47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DD</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632971266"/>
                  </a:ext>
                </a:extLst>
              </a:tr>
              <a:tr h="392788">
                <a:tc>
                  <a:txBody>
                    <a:bodyPr/>
                    <a:lstStyle/>
                    <a:p>
                      <a:pPr algn="ctr">
                        <a:spcAft>
                          <a:spcPts val="0"/>
                        </a:spcAft>
                      </a:pPr>
                      <a:r>
                        <a:rPr lang="en-GB" sz="1200" dirty="0">
                          <a:effectLst/>
                        </a:rPr>
                        <a:t>30-39</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FD</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0.50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973183606"/>
                  </a:ext>
                </a:extLst>
              </a:tr>
              <a:tr h="392788">
                <a:tc>
                  <a:txBody>
                    <a:bodyPr/>
                    <a:lstStyle/>
                    <a:p>
                      <a:pPr algn="ctr">
                        <a:spcAft>
                          <a:spcPts val="0"/>
                        </a:spcAft>
                      </a:pPr>
                      <a:r>
                        <a:rPr lang="en-GB" sz="1200" dirty="0">
                          <a:effectLst/>
                        </a:rPr>
                        <a:t>0-29</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FF</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0.00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92715089"/>
                  </a:ext>
                </a:extLst>
              </a:tr>
              <a:tr h="392788">
                <a:tc>
                  <a:txBody>
                    <a:bodyPr/>
                    <a:lstStyle/>
                    <a:p>
                      <a:pPr algn="ctr">
                        <a:spcAft>
                          <a:spcPts val="0"/>
                        </a:spcAft>
                      </a:pPr>
                      <a:r>
                        <a:rPr lang="en-GB" sz="1200" dirty="0">
                          <a:effectLst/>
                        </a:rPr>
                        <a:t>ABSENTEE</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F0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dirty="0">
                          <a:effectLst/>
                        </a:rPr>
                        <a:t>0.00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250054390"/>
                  </a:ext>
                </a:extLst>
              </a:tr>
            </a:tbl>
          </a:graphicData>
        </a:graphic>
      </p:graphicFrame>
    </p:spTree>
    <p:extLst>
      <p:ext uri="{BB962C8B-B14F-4D97-AF65-F5344CB8AC3E}">
        <p14:creationId xmlns:p14="http://schemas.microsoft.com/office/powerpoint/2010/main" val="800562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a:extLst>
              <a:ext uri="{FF2B5EF4-FFF2-40B4-BE49-F238E27FC236}">
                <a16:creationId xmlns:a16="http://schemas.microsoft.com/office/drawing/2014/main" id="{6B956F1A-C28E-48BB-9ADA-43BBCA564987}"/>
              </a:ext>
            </a:extLst>
          </p:cNvPr>
          <p:cNvSpPr>
            <a:spLocks noGrp="1"/>
          </p:cNvSpPr>
          <p:nvPr>
            <p:ph type="title"/>
          </p:nvPr>
        </p:nvSpPr>
        <p:spPr>
          <a:xfrm>
            <a:off x="556591" y="3999770"/>
            <a:ext cx="11002350" cy="1894133"/>
          </a:xfrm>
          <a:blipFill>
            <a:blip r:embed="rId2"/>
            <a:tile tx="0" ty="0" sx="100000" sy="100000" flip="none" algn="tl"/>
          </a:blipFill>
          <a:ln w="76200">
            <a:solidFill>
              <a:srgbClr val="CC6600"/>
            </a:solidFill>
            <a:prstDash val="sysDot"/>
          </a:ln>
        </p:spPr>
        <p:txBody>
          <a:bodyPr>
            <a:normAutofit fontScale="90000"/>
          </a:bodyPr>
          <a:lstStyle/>
          <a:p>
            <a:pPr algn="r"/>
            <a:r>
              <a:rPr lang="tr-TR" sz="4800" b="1" dirty="0">
                <a:solidFill>
                  <a:srgbClr val="CC6600"/>
                </a:solidFill>
              </a:rPr>
              <a:t>Course </a:t>
            </a:r>
            <a:r>
              <a:rPr lang="tr-TR" b="1" dirty="0">
                <a:solidFill>
                  <a:srgbClr val="CC6600"/>
                </a:solidFill>
              </a:rPr>
              <a:t>I</a:t>
            </a:r>
            <a:r>
              <a:rPr lang="tr-TR" sz="4800" b="1" dirty="0">
                <a:solidFill>
                  <a:srgbClr val="CC6600"/>
                </a:solidFill>
              </a:rPr>
              <a:t>nformation </a:t>
            </a:r>
            <a:r>
              <a:rPr lang="tr-TR" sz="4800" b="1" dirty="0" err="1">
                <a:solidFill>
                  <a:srgbClr val="CC6600"/>
                </a:solidFill>
              </a:rPr>
              <a:t>for</a:t>
            </a:r>
            <a:r>
              <a:rPr lang="tr-TR" b="1" dirty="0">
                <a:solidFill>
                  <a:srgbClr val="CC6600"/>
                </a:solidFill>
              </a:rPr>
              <a:t> </a:t>
            </a:r>
            <a:br>
              <a:rPr lang="tr-TR" b="1" dirty="0">
                <a:solidFill>
                  <a:srgbClr val="CC6600"/>
                </a:solidFill>
              </a:rPr>
            </a:br>
            <a:r>
              <a:rPr lang="tr-TR" b="1" dirty="0">
                <a:solidFill>
                  <a:srgbClr val="CC6600"/>
                </a:solidFill>
              </a:rPr>
              <a:t>MDB2051 </a:t>
            </a:r>
            <a:br>
              <a:rPr lang="tr-TR" b="1" dirty="0">
                <a:solidFill>
                  <a:srgbClr val="CC6600"/>
                </a:solidFill>
              </a:rPr>
            </a:br>
            <a:r>
              <a:rPr lang="tr-TR" b="1" dirty="0">
                <a:solidFill>
                  <a:srgbClr val="CC6600"/>
                </a:solidFill>
              </a:rPr>
              <a:t>Reading </a:t>
            </a:r>
            <a:r>
              <a:rPr lang="tr-TR" b="1" dirty="0" err="1">
                <a:solidFill>
                  <a:srgbClr val="CC6600"/>
                </a:solidFill>
              </a:rPr>
              <a:t>and</a:t>
            </a:r>
            <a:r>
              <a:rPr lang="tr-TR" b="1" dirty="0">
                <a:solidFill>
                  <a:srgbClr val="CC6600"/>
                </a:solidFill>
              </a:rPr>
              <a:t> </a:t>
            </a:r>
            <a:r>
              <a:rPr lang="tr-TR" b="1" dirty="0" err="1">
                <a:solidFill>
                  <a:srgbClr val="CC6600"/>
                </a:solidFill>
              </a:rPr>
              <a:t>Speaking</a:t>
            </a:r>
            <a:r>
              <a:rPr lang="tr-TR" b="1" dirty="0">
                <a:solidFill>
                  <a:srgbClr val="CC6600"/>
                </a:solidFill>
              </a:rPr>
              <a:t> in  English</a:t>
            </a:r>
            <a:endParaRPr lang="tr-TR" sz="4800" b="1" dirty="0">
              <a:solidFill>
                <a:srgbClr val="CC6600"/>
              </a:solidFill>
            </a:endParaRPr>
          </a:p>
        </p:txBody>
      </p:sp>
    </p:spTree>
    <p:extLst>
      <p:ext uri="{BB962C8B-B14F-4D97-AF65-F5344CB8AC3E}">
        <p14:creationId xmlns:p14="http://schemas.microsoft.com/office/powerpoint/2010/main" val="896149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F465-2D2C-2A45-95A0-C1B4A6BB8561}"/>
              </a:ext>
            </a:extLst>
          </p:cNvPr>
          <p:cNvSpPr>
            <a:spLocks noGrp="1"/>
          </p:cNvSpPr>
          <p:nvPr>
            <p:ph type="title"/>
          </p:nvPr>
        </p:nvSpPr>
        <p:spPr>
          <a:xfrm>
            <a:off x="877956" y="473629"/>
            <a:ext cx="10058400" cy="1027180"/>
          </a:xfrm>
        </p:spPr>
        <p:txBody>
          <a:bodyPr/>
          <a:lstStyle/>
          <a:p>
            <a:r>
              <a:rPr lang="tr-TR" sz="4400" b="1" dirty="0">
                <a:solidFill>
                  <a:srgbClr val="CC6600"/>
                </a:solidFill>
              </a:rPr>
              <a:t>Course </a:t>
            </a:r>
            <a:r>
              <a:rPr lang="tr-TR" sz="4400" b="1" dirty="0" err="1">
                <a:solidFill>
                  <a:srgbClr val="CC6600"/>
                </a:solidFill>
              </a:rPr>
              <a:t>Description</a:t>
            </a:r>
            <a:endParaRPr lang="tr-TR" sz="4400" b="1" dirty="0">
              <a:solidFill>
                <a:srgbClr val="CC6600"/>
              </a:solidFill>
            </a:endParaRPr>
          </a:p>
        </p:txBody>
      </p:sp>
      <p:sp>
        <p:nvSpPr>
          <p:cNvPr id="3" name="Content Placeholder 2">
            <a:extLst>
              <a:ext uri="{FF2B5EF4-FFF2-40B4-BE49-F238E27FC236}">
                <a16:creationId xmlns:a16="http://schemas.microsoft.com/office/drawing/2014/main" id="{78F8F2B0-E2BD-CA4F-B798-C773AF6D3730}"/>
              </a:ext>
            </a:extLst>
          </p:cNvPr>
          <p:cNvSpPr>
            <a:spLocks noGrp="1"/>
          </p:cNvSpPr>
          <p:nvPr>
            <p:ph idx="1"/>
          </p:nvPr>
        </p:nvSpPr>
        <p:spPr>
          <a:xfrm>
            <a:off x="877956" y="1500809"/>
            <a:ext cx="10247244" cy="4860233"/>
          </a:xfrm>
        </p:spPr>
        <p:txBody>
          <a:bodyPr>
            <a:normAutofit/>
          </a:bodyPr>
          <a:lstStyle/>
          <a:p>
            <a:pPr algn="just"/>
            <a:r>
              <a:rPr lang="en-US" dirty="0"/>
              <a:t>This is an upper-intermediate 2-credit social elective course for the students of departments in which 30% or 100% of the coursework is in English. The students who completed their preparatory classes or who have been successful in the exemption test can take up Reading and Speaking in English course. Advanced English I and/or Advanced English II are not a prerequisite for this course. However, it should be kept in mind that this course is designed to improve language skills in a constructive trend focusing on oral language skills. Therefore, it would be wise for students to take-up Advanced English I, Advanced English II, and Reading and Speaking in English respectively. </a:t>
            </a:r>
            <a:endParaRPr lang="tr-TR" dirty="0"/>
          </a:p>
          <a:p>
            <a:pPr algn="just"/>
            <a:r>
              <a:rPr lang="en-US" dirty="0"/>
              <a:t>Priorities in the design of Reading and Speaking in English course include a particular attention to help students express themselves orally in academic and daily life situations, an emphasis on interdependency among four language skills, and a focus on reading and speaking supported by listening and writing skills in a constructive way. </a:t>
            </a:r>
            <a:r>
              <a:rPr lang="en-US" b="1" dirty="0"/>
              <a:t>The speaking strategies and tasks are designed in line with the internationally recognized language tests like TOEFL, IELTS, and PTE. </a:t>
            </a:r>
            <a:endParaRPr lang="tr-TR" b="1" dirty="0"/>
          </a:p>
        </p:txBody>
      </p:sp>
    </p:spTree>
    <p:extLst>
      <p:ext uri="{BB962C8B-B14F-4D97-AF65-F5344CB8AC3E}">
        <p14:creationId xmlns:p14="http://schemas.microsoft.com/office/powerpoint/2010/main" val="2025132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F465-2D2C-2A45-95A0-C1B4A6BB8561}"/>
              </a:ext>
            </a:extLst>
          </p:cNvPr>
          <p:cNvSpPr>
            <a:spLocks noGrp="1"/>
          </p:cNvSpPr>
          <p:nvPr>
            <p:ph type="title"/>
          </p:nvPr>
        </p:nvSpPr>
        <p:spPr/>
        <p:txBody>
          <a:bodyPr>
            <a:normAutofit/>
          </a:bodyPr>
          <a:lstStyle/>
          <a:p>
            <a:r>
              <a:rPr lang="en-US" sz="4400" b="1" dirty="0">
                <a:solidFill>
                  <a:srgbClr val="CC6600"/>
                </a:solidFill>
              </a:rPr>
              <a:t>The reading component</a:t>
            </a:r>
            <a:endParaRPr lang="tr-TR" sz="4400" b="1" dirty="0">
              <a:solidFill>
                <a:srgbClr val="CC6600"/>
              </a:solidFill>
            </a:endParaRPr>
          </a:p>
        </p:txBody>
      </p:sp>
      <p:sp>
        <p:nvSpPr>
          <p:cNvPr id="3" name="Content Placeholder 2">
            <a:extLst>
              <a:ext uri="{FF2B5EF4-FFF2-40B4-BE49-F238E27FC236}">
                <a16:creationId xmlns:a16="http://schemas.microsoft.com/office/drawing/2014/main" id="{78F8F2B0-E2BD-CA4F-B798-C773AF6D3730}"/>
              </a:ext>
            </a:extLst>
          </p:cNvPr>
          <p:cNvSpPr>
            <a:spLocks noGrp="1"/>
          </p:cNvSpPr>
          <p:nvPr>
            <p:ph idx="1"/>
          </p:nvPr>
        </p:nvSpPr>
        <p:spPr>
          <a:xfrm>
            <a:off x="1066800" y="1944095"/>
            <a:ext cx="10058400" cy="4257923"/>
          </a:xfrm>
        </p:spPr>
        <p:txBody>
          <a:bodyPr>
            <a:normAutofit/>
          </a:bodyPr>
          <a:lstStyle/>
          <a:p>
            <a:pPr marL="0" indent="0">
              <a:buNone/>
            </a:pPr>
            <a:r>
              <a:rPr lang="en-US" dirty="0"/>
              <a:t> </a:t>
            </a:r>
            <a:endParaRPr lang="tr-TR" dirty="0"/>
          </a:p>
          <a:p>
            <a:pPr lvl="0"/>
            <a:r>
              <a:rPr lang="en-US" dirty="0"/>
              <a:t>supporting the students’ exposure to a specified range of text complexity and text types across a wide range of disciplines aligned to college and career readiness </a:t>
            </a:r>
            <a:endParaRPr lang="tr-TR" dirty="0"/>
          </a:p>
          <a:p>
            <a:pPr lvl="0"/>
            <a:r>
              <a:rPr lang="en-US" dirty="0"/>
              <a:t>putting an emphasis on source analysis (reading, analyzing, and using reasoning to comprehend academic texts) </a:t>
            </a:r>
            <a:endParaRPr lang="tr-TR" dirty="0"/>
          </a:p>
          <a:p>
            <a:pPr lvl="0"/>
            <a:r>
              <a:rPr lang="en-US" dirty="0"/>
              <a:t>reinforcing an understanding of relevant Academic Word List words in context and how word choice helps shape meaning and tone</a:t>
            </a:r>
            <a:endParaRPr lang="tr-TR" dirty="0"/>
          </a:p>
          <a:p>
            <a:pPr lvl="0"/>
            <a:r>
              <a:rPr lang="en-US" dirty="0"/>
              <a:t>analyzing texts rhetorically; and synthesizing across topically related passages </a:t>
            </a:r>
            <a:endParaRPr lang="tr-TR" dirty="0"/>
          </a:p>
          <a:p>
            <a:pPr marL="0" indent="0">
              <a:buNone/>
            </a:pPr>
            <a:endParaRPr lang="tr-TR" dirty="0"/>
          </a:p>
        </p:txBody>
      </p:sp>
    </p:spTree>
    <p:extLst>
      <p:ext uri="{BB962C8B-B14F-4D97-AF65-F5344CB8AC3E}">
        <p14:creationId xmlns:p14="http://schemas.microsoft.com/office/powerpoint/2010/main" val="2085174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A5C2-71AE-3B43-BF38-D4CF30A923C0}"/>
              </a:ext>
            </a:extLst>
          </p:cNvPr>
          <p:cNvSpPr>
            <a:spLocks noGrp="1"/>
          </p:cNvSpPr>
          <p:nvPr>
            <p:ph type="title"/>
          </p:nvPr>
        </p:nvSpPr>
        <p:spPr>
          <a:xfrm>
            <a:off x="1066800" y="950706"/>
            <a:ext cx="10058400" cy="1371600"/>
          </a:xfrm>
        </p:spPr>
        <p:txBody>
          <a:bodyPr>
            <a:normAutofit fontScale="90000"/>
          </a:bodyPr>
          <a:lstStyle/>
          <a:p>
            <a:r>
              <a:rPr lang="en-US" sz="4400" b="1" dirty="0">
                <a:solidFill>
                  <a:srgbClr val="CC6600"/>
                </a:solidFill>
              </a:rPr>
              <a:t>Regarding the reading, listening, and writing skills, Reading and Speaking in English course reinforces the students’ ability to</a:t>
            </a:r>
            <a:endParaRPr lang="tr-TR" sz="4400" b="1" dirty="0">
              <a:solidFill>
                <a:srgbClr val="CC6600"/>
              </a:solidFill>
            </a:endParaRPr>
          </a:p>
        </p:txBody>
      </p:sp>
      <p:sp>
        <p:nvSpPr>
          <p:cNvPr id="3" name="Content Placeholder 2">
            <a:extLst>
              <a:ext uri="{FF2B5EF4-FFF2-40B4-BE49-F238E27FC236}">
                <a16:creationId xmlns:a16="http://schemas.microsoft.com/office/drawing/2014/main" id="{9BA33905-EB85-E749-9826-F59B7F43052B}"/>
              </a:ext>
            </a:extLst>
          </p:cNvPr>
          <p:cNvSpPr>
            <a:spLocks noGrp="1"/>
          </p:cNvSpPr>
          <p:nvPr>
            <p:ph idx="1"/>
          </p:nvPr>
        </p:nvSpPr>
        <p:spPr>
          <a:xfrm>
            <a:off x="1066800" y="2961861"/>
            <a:ext cx="10058400" cy="3349487"/>
          </a:xfrm>
        </p:spPr>
        <p:txBody>
          <a:bodyPr>
            <a:normAutofit lnSpcReduction="10000"/>
          </a:bodyPr>
          <a:lstStyle/>
          <a:p>
            <a:r>
              <a:rPr lang="en-US" dirty="0"/>
              <a:t>comprehend information in written and audio-visual materials, </a:t>
            </a:r>
          </a:p>
          <a:p>
            <a:r>
              <a:rPr lang="en-US" dirty="0"/>
              <a:t>read/listen to recognize the main patterns and the relationships among facts and ideas in different parts of a text, </a:t>
            </a:r>
          </a:p>
          <a:p>
            <a:r>
              <a:rPr lang="en-US" dirty="0"/>
              <a:t>understand the author’s/speaker’s purpose, </a:t>
            </a:r>
          </a:p>
          <a:p>
            <a:r>
              <a:rPr lang="en-US" dirty="0"/>
              <a:t>understand vocabulary in context, </a:t>
            </a:r>
          </a:p>
          <a:p>
            <a:r>
              <a:rPr lang="en-US" dirty="0"/>
              <a:t>take notes while reading/listening, </a:t>
            </a:r>
          </a:p>
          <a:p>
            <a:r>
              <a:rPr lang="en-US" dirty="0"/>
              <a:t>compose an outline/a summary of the written/audio-visual material at hand,</a:t>
            </a:r>
          </a:p>
          <a:p>
            <a:r>
              <a:rPr lang="en-US" dirty="0"/>
              <a:t>read/listen analytically, </a:t>
            </a:r>
          </a:p>
          <a:p>
            <a:r>
              <a:rPr lang="en-US" dirty="0"/>
              <a:t>infer information from the text, and read/listen to respond orally. </a:t>
            </a:r>
            <a:endParaRPr lang="tr-TR" dirty="0"/>
          </a:p>
          <a:p>
            <a:endParaRPr lang="tr-TR" dirty="0"/>
          </a:p>
        </p:txBody>
      </p:sp>
    </p:spTree>
    <p:extLst>
      <p:ext uri="{BB962C8B-B14F-4D97-AF65-F5344CB8AC3E}">
        <p14:creationId xmlns:p14="http://schemas.microsoft.com/office/powerpoint/2010/main" val="3898373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77F8-5960-8D45-806B-9CDD062A2438}"/>
              </a:ext>
            </a:extLst>
          </p:cNvPr>
          <p:cNvSpPr>
            <a:spLocks noGrp="1"/>
          </p:cNvSpPr>
          <p:nvPr>
            <p:ph type="title"/>
          </p:nvPr>
        </p:nvSpPr>
        <p:spPr/>
        <p:txBody>
          <a:bodyPr>
            <a:normAutofit/>
          </a:bodyPr>
          <a:lstStyle/>
          <a:p>
            <a:r>
              <a:rPr lang="en-US" sz="4400" b="1" dirty="0">
                <a:solidFill>
                  <a:srgbClr val="CC6600"/>
                </a:solidFill>
              </a:rPr>
              <a:t>The speaking component</a:t>
            </a:r>
            <a:endParaRPr lang="tr-TR" sz="4400" b="1" dirty="0">
              <a:solidFill>
                <a:srgbClr val="CC6600"/>
              </a:solidFill>
            </a:endParaRPr>
          </a:p>
        </p:txBody>
      </p:sp>
      <p:sp>
        <p:nvSpPr>
          <p:cNvPr id="3" name="Content Placeholder 2">
            <a:extLst>
              <a:ext uri="{FF2B5EF4-FFF2-40B4-BE49-F238E27FC236}">
                <a16:creationId xmlns:a16="http://schemas.microsoft.com/office/drawing/2014/main" id="{299B9023-F8A0-9F4A-B2B3-ED3EA509F8D1}"/>
              </a:ext>
            </a:extLst>
          </p:cNvPr>
          <p:cNvSpPr>
            <a:spLocks noGrp="1"/>
          </p:cNvSpPr>
          <p:nvPr>
            <p:ph idx="1"/>
          </p:nvPr>
        </p:nvSpPr>
        <p:spPr>
          <a:xfrm>
            <a:off x="1066800" y="2103120"/>
            <a:ext cx="10058400" cy="2558332"/>
          </a:xfrm>
        </p:spPr>
        <p:txBody>
          <a:bodyPr>
            <a:normAutofit/>
          </a:bodyPr>
          <a:lstStyle/>
          <a:p>
            <a:pPr marL="0" indent="0">
              <a:buNone/>
            </a:pPr>
            <a:endParaRPr lang="tr-TR" dirty="0"/>
          </a:p>
          <a:p>
            <a:pPr lvl="0"/>
            <a:r>
              <a:rPr lang="en-US" dirty="0"/>
              <a:t>facilitating students’ ability to comprehend an appropriately chosen source text, to craft an effective analysis and create an oral response </a:t>
            </a:r>
            <a:endParaRPr lang="tr-TR" dirty="0"/>
          </a:p>
          <a:p>
            <a:pPr lvl="0"/>
            <a:r>
              <a:rPr lang="en-US" dirty="0"/>
              <a:t>encouraging students to compose a purposeful and organized oral response to the given written, oral or audio-visual materials in a way that fosters analytical thinking and creativity</a:t>
            </a:r>
            <a:endParaRPr lang="tr-TR" dirty="0"/>
          </a:p>
        </p:txBody>
      </p:sp>
    </p:spTree>
    <p:extLst>
      <p:ext uri="{BB962C8B-B14F-4D97-AF65-F5344CB8AC3E}">
        <p14:creationId xmlns:p14="http://schemas.microsoft.com/office/powerpoint/2010/main" val="398676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1128-0C29-284F-8D03-B7ED54FC3D45}"/>
              </a:ext>
            </a:extLst>
          </p:cNvPr>
          <p:cNvSpPr>
            <a:spLocks noGrp="1"/>
          </p:cNvSpPr>
          <p:nvPr>
            <p:ph type="title"/>
          </p:nvPr>
        </p:nvSpPr>
        <p:spPr/>
        <p:txBody>
          <a:bodyPr>
            <a:normAutofit/>
          </a:bodyPr>
          <a:lstStyle/>
          <a:p>
            <a:r>
              <a:rPr lang="en-US" sz="4400" b="1" dirty="0">
                <a:solidFill>
                  <a:srgbClr val="CC6600"/>
                </a:solidFill>
              </a:rPr>
              <a:t>Speaking skills aimed to be improved:</a:t>
            </a:r>
            <a:endParaRPr lang="tr-TR" sz="4400" b="1" dirty="0">
              <a:solidFill>
                <a:srgbClr val="CC6600"/>
              </a:solidFill>
            </a:endParaRPr>
          </a:p>
        </p:txBody>
      </p:sp>
      <p:sp>
        <p:nvSpPr>
          <p:cNvPr id="3" name="Content Placeholder 2">
            <a:extLst>
              <a:ext uri="{FF2B5EF4-FFF2-40B4-BE49-F238E27FC236}">
                <a16:creationId xmlns:a16="http://schemas.microsoft.com/office/drawing/2014/main" id="{16AEF7A6-7898-CB45-BBA2-CC12E6452F45}"/>
              </a:ext>
            </a:extLst>
          </p:cNvPr>
          <p:cNvSpPr>
            <a:spLocks noGrp="1"/>
          </p:cNvSpPr>
          <p:nvPr>
            <p:ph idx="1"/>
          </p:nvPr>
        </p:nvSpPr>
        <p:spPr>
          <a:xfrm>
            <a:off x="1066800" y="2276061"/>
            <a:ext cx="10058400" cy="3945835"/>
          </a:xfrm>
        </p:spPr>
        <p:txBody>
          <a:bodyPr>
            <a:normAutofit/>
          </a:bodyPr>
          <a:lstStyle/>
          <a:p>
            <a:r>
              <a:rPr lang="en-US" dirty="0"/>
              <a:t>extending short answers (IELTS)</a:t>
            </a:r>
          </a:p>
          <a:p>
            <a:r>
              <a:rPr lang="en-US" dirty="0"/>
              <a:t>talking briefly about a personal experience (TOEFL)</a:t>
            </a:r>
          </a:p>
          <a:p>
            <a:r>
              <a:rPr lang="en-US" dirty="0"/>
              <a:t>expressing opinions based on preference (TOEFL)</a:t>
            </a:r>
          </a:p>
          <a:p>
            <a:r>
              <a:rPr lang="en-US" dirty="0"/>
              <a:t>analyzing information and composing a summary from the key points of a text in order to talk about facts and report other people’s opinions (TOEFL)</a:t>
            </a:r>
          </a:p>
          <a:p>
            <a:r>
              <a:rPr lang="en-US" dirty="0"/>
              <a:t>describing images (maps/charts/graphs) (PTE)</a:t>
            </a:r>
          </a:p>
          <a:p>
            <a:r>
              <a:rPr lang="en-US" dirty="0"/>
              <a:t>generating ideas and expressing personal opinions</a:t>
            </a:r>
          </a:p>
          <a:p>
            <a:r>
              <a:rPr lang="en-US" dirty="0"/>
              <a:t>generating arguments and/or counter arguments and taking part in a debate </a:t>
            </a:r>
            <a:endParaRPr lang="tr-TR" dirty="0"/>
          </a:p>
        </p:txBody>
      </p:sp>
    </p:spTree>
    <p:extLst>
      <p:ext uri="{BB962C8B-B14F-4D97-AF65-F5344CB8AC3E}">
        <p14:creationId xmlns:p14="http://schemas.microsoft.com/office/powerpoint/2010/main" val="1849301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1DFA-42CC-EF49-B90C-9B8A0C707E6C}"/>
              </a:ext>
            </a:extLst>
          </p:cNvPr>
          <p:cNvSpPr>
            <a:spLocks noGrp="1"/>
          </p:cNvSpPr>
          <p:nvPr>
            <p:ph type="title"/>
          </p:nvPr>
        </p:nvSpPr>
        <p:spPr>
          <a:xfrm>
            <a:off x="1066800" y="642594"/>
            <a:ext cx="10058400" cy="828397"/>
          </a:xfrm>
        </p:spPr>
        <p:txBody>
          <a:bodyPr/>
          <a:lstStyle/>
          <a:p>
            <a:r>
              <a:rPr lang="en-US" sz="4000" b="1" dirty="0">
                <a:solidFill>
                  <a:srgbClr val="CC6600"/>
                </a:solidFill>
              </a:rPr>
              <a:t>Attendance</a:t>
            </a:r>
            <a:endParaRPr lang="tr-TR" sz="4000" b="1" dirty="0">
              <a:solidFill>
                <a:srgbClr val="CC6600"/>
              </a:solidFill>
            </a:endParaRPr>
          </a:p>
        </p:txBody>
      </p:sp>
      <p:sp>
        <p:nvSpPr>
          <p:cNvPr id="3" name="Content Placeholder 2">
            <a:extLst>
              <a:ext uri="{FF2B5EF4-FFF2-40B4-BE49-F238E27FC236}">
                <a16:creationId xmlns:a16="http://schemas.microsoft.com/office/drawing/2014/main" id="{A3EAC7C5-8CF7-3D44-907D-8D7AEEA04ABF}"/>
              </a:ext>
            </a:extLst>
          </p:cNvPr>
          <p:cNvSpPr>
            <a:spLocks noGrp="1"/>
          </p:cNvSpPr>
          <p:nvPr>
            <p:ph idx="1"/>
          </p:nvPr>
        </p:nvSpPr>
        <p:spPr>
          <a:xfrm>
            <a:off x="1066800" y="1470991"/>
            <a:ext cx="10058400" cy="4790661"/>
          </a:xfrm>
        </p:spPr>
        <p:txBody>
          <a:bodyPr>
            <a:normAutofit fontScale="92500" lnSpcReduction="20000"/>
          </a:bodyPr>
          <a:lstStyle/>
          <a:p>
            <a:r>
              <a:rPr lang="en-US" b="1" dirty="0"/>
              <a:t>70% attendance </a:t>
            </a:r>
            <a:r>
              <a:rPr lang="en-US" dirty="0"/>
              <a:t>is required in DML courses. </a:t>
            </a:r>
          </a:p>
          <a:p>
            <a:r>
              <a:rPr lang="en-US" dirty="0"/>
              <a:t>Students have to attend 70% of the total course hours (including health reports) even if they repeat compulsory English courses. </a:t>
            </a:r>
          </a:p>
          <a:p>
            <a:r>
              <a:rPr lang="en-US" dirty="0"/>
              <a:t>Approved health reports from an official or a health institution are included in the right to </a:t>
            </a:r>
            <a:r>
              <a:rPr lang="en-US" b="1" dirty="0"/>
              <a:t>30% excuses (absences)</a:t>
            </a:r>
            <a:r>
              <a:rPr lang="en-US" dirty="0"/>
              <a:t>, which means that these reports are not reduced from </a:t>
            </a:r>
            <a:r>
              <a:rPr lang="en-US" b="1" dirty="0"/>
              <a:t>70% required attendance. </a:t>
            </a:r>
            <a:r>
              <a:rPr lang="en-US" dirty="0"/>
              <a:t>Health reports taken for absenteeism are not accepted. </a:t>
            </a:r>
          </a:p>
          <a:p>
            <a:r>
              <a:rPr lang="en-US" b="1" dirty="0"/>
              <a:t>2-credit courses have a total of 8 hours of absence. Students who exceed this limit fail the course with the grade “F0”. </a:t>
            </a:r>
          </a:p>
          <a:p>
            <a:pPr lvl="0"/>
            <a:r>
              <a:rPr lang="en-US" dirty="0"/>
              <a:t>The students have to take the course in whichever group they have chosen. Instructors cannot allow students to attend classes or take examinations in a group other than their own groups where they are already officially registered. </a:t>
            </a:r>
            <a:endParaRPr lang="tr-TR" dirty="0"/>
          </a:p>
          <a:p>
            <a:pPr lvl="0"/>
            <a:r>
              <a:rPr lang="en-US" dirty="0"/>
              <a:t>No matter what students’ level of language is, instructors cannot permit them not to attend the course for that reason by taking the initiative. All students have to attend the course regardless of their level. </a:t>
            </a:r>
          </a:p>
          <a:p>
            <a:pPr lvl="0"/>
            <a:r>
              <a:rPr lang="en-US" dirty="0"/>
              <a:t>The exam week applied in some departments at faculties is not valid for English courses. Even if a department has an exam week, the English courses in the DML will continue, attendance will be taken, and the classrooms of these courses will not be used by the related department for the exam.</a:t>
            </a:r>
            <a:r>
              <a:rPr lang="tr-TR" dirty="0"/>
              <a:t> </a:t>
            </a:r>
          </a:p>
          <a:p>
            <a:endParaRPr lang="tr-TR" dirty="0"/>
          </a:p>
          <a:p>
            <a:endParaRPr lang="tr-TR" dirty="0"/>
          </a:p>
        </p:txBody>
      </p:sp>
    </p:spTree>
    <p:extLst>
      <p:ext uri="{BB962C8B-B14F-4D97-AF65-F5344CB8AC3E}">
        <p14:creationId xmlns:p14="http://schemas.microsoft.com/office/powerpoint/2010/main" val="385522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54256CC-ED13-4844-B4B3-E0EC5E8683C2}"/>
              </a:ext>
            </a:extLst>
          </p:cNvPr>
          <p:cNvSpPr>
            <a:spLocks noGrp="1"/>
          </p:cNvSpPr>
          <p:nvPr>
            <p:ph type="title"/>
          </p:nvPr>
        </p:nvSpPr>
        <p:spPr>
          <a:xfrm>
            <a:off x="687134" y="530997"/>
            <a:ext cx="10058400" cy="859535"/>
          </a:xfrm>
        </p:spPr>
        <p:txBody>
          <a:bodyPr>
            <a:normAutofit/>
          </a:bodyPr>
          <a:lstStyle/>
          <a:p>
            <a:r>
              <a:rPr lang="tr-TR" sz="4000" b="1" dirty="0" err="1"/>
              <a:t>Levels</a:t>
            </a:r>
            <a:r>
              <a:rPr lang="tr-TR" sz="4000" b="1" dirty="0"/>
              <a:t> in DML Fall </a:t>
            </a:r>
            <a:r>
              <a:rPr lang="tr-TR" sz="4000" b="1" dirty="0" err="1"/>
              <a:t>courses</a:t>
            </a:r>
            <a:r>
              <a:rPr lang="tr-TR" sz="4000" b="1" dirty="0"/>
              <a:t>: </a:t>
            </a:r>
            <a:r>
              <a:rPr lang="tr-TR" sz="4000" b="1" dirty="0">
                <a:solidFill>
                  <a:srgbClr val="7030A0"/>
                </a:solidFill>
              </a:rPr>
              <a:t>A2 &amp; </a:t>
            </a:r>
            <a:r>
              <a:rPr lang="tr-TR" sz="4000" b="1" dirty="0">
                <a:solidFill>
                  <a:srgbClr val="CC6600"/>
                </a:solidFill>
              </a:rPr>
              <a:t>B2</a:t>
            </a:r>
          </a:p>
        </p:txBody>
      </p:sp>
      <p:pic>
        <p:nvPicPr>
          <p:cNvPr id="6" name="Resim 5">
            <a:extLst>
              <a:ext uri="{FF2B5EF4-FFF2-40B4-BE49-F238E27FC236}">
                <a16:creationId xmlns:a16="http://schemas.microsoft.com/office/drawing/2014/main" id="{71A6F43E-C333-4F47-BC76-D23D0F4968C7}"/>
              </a:ext>
            </a:extLst>
          </p:cNvPr>
          <p:cNvPicPr>
            <a:picLocks noChangeAspect="1"/>
          </p:cNvPicPr>
          <p:nvPr/>
        </p:nvPicPr>
        <p:blipFill>
          <a:blip r:embed="rId2"/>
          <a:stretch>
            <a:fillRect/>
          </a:stretch>
        </p:blipFill>
        <p:spPr>
          <a:xfrm>
            <a:off x="1427922" y="1368288"/>
            <a:ext cx="8786191" cy="4326833"/>
          </a:xfrm>
          <a:prstGeom prst="rect">
            <a:avLst/>
          </a:prstGeom>
        </p:spPr>
      </p:pic>
      <p:sp>
        <p:nvSpPr>
          <p:cNvPr id="3" name="TextBox 2">
            <a:extLst>
              <a:ext uri="{FF2B5EF4-FFF2-40B4-BE49-F238E27FC236}">
                <a16:creationId xmlns:a16="http://schemas.microsoft.com/office/drawing/2014/main" id="{D07A34E0-B91F-D241-9A8A-C20B4773D9F1}"/>
              </a:ext>
            </a:extLst>
          </p:cNvPr>
          <p:cNvSpPr txBox="1"/>
          <p:nvPr/>
        </p:nvSpPr>
        <p:spPr>
          <a:xfrm>
            <a:off x="3379303" y="3527781"/>
            <a:ext cx="1878496" cy="523220"/>
          </a:xfrm>
          <a:prstGeom prst="rect">
            <a:avLst/>
          </a:prstGeom>
          <a:noFill/>
        </p:spPr>
        <p:txBody>
          <a:bodyPr wrap="square" rtlCol="0">
            <a:spAutoFit/>
          </a:bodyPr>
          <a:lstStyle/>
          <a:p>
            <a:pPr algn="ctr"/>
            <a:r>
              <a:rPr lang="tr-TR" sz="1400" b="1" dirty="0">
                <a:solidFill>
                  <a:srgbClr val="7030A0"/>
                </a:solidFill>
              </a:rPr>
              <a:t>MDB1051/MDB1091 ENGLISH I</a:t>
            </a:r>
          </a:p>
        </p:txBody>
      </p:sp>
      <p:sp>
        <p:nvSpPr>
          <p:cNvPr id="4" name="TextBox 3">
            <a:extLst>
              <a:ext uri="{FF2B5EF4-FFF2-40B4-BE49-F238E27FC236}">
                <a16:creationId xmlns:a16="http://schemas.microsoft.com/office/drawing/2014/main" id="{866DF9D3-2D4A-EE41-8A43-4278D5560E5D}"/>
              </a:ext>
            </a:extLst>
          </p:cNvPr>
          <p:cNvSpPr txBox="1"/>
          <p:nvPr/>
        </p:nvSpPr>
        <p:spPr>
          <a:xfrm>
            <a:off x="6036687" y="1308655"/>
            <a:ext cx="1664482" cy="2462213"/>
          </a:xfrm>
          <a:prstGeom prst="rect">
            <a:avLst/>
          </a:prstGeom>
          <a:noFill/>
        </p:spPr>
        <p:txBody>
          <a:bodyPr wrap="square" rtlCol="0">
            <a:spAutoFit/>
          </a:bodyPr>
          <a:lstStyle/>
          <a:p>
            <a:pPr algn="ctr"/>
            <a:r>
              <a:rPr lang="tr-TR" sz="1400" b="1" dirty="0">
                <a:solidFill>
                  <a:srgbClr val="CC6600"/>
                </a:solidFill>
              </a:rPr>
              <a:t>MDB1031 ADVANCED ENGLISH 1 &amp; MDB2051 READING AND SPEAKING IN ENGLISH</a:t>
            </a:r>
          </a:p>
          <a:p>
            <a:pPr algn="ctr"/>
            <a:endParaRPr lang="tr-TR" sz="1400" b="1" dirty="0"/>
          </a:p>
          <a:p>
            <a:pPr algn="ctr"/>
            <a:endParaRPr lang="tr-TR" sz="1400" b="1" dirty="0"/>
          </a:p>
          <a:p>
            <a:pPr algn="ctr"/>
            <a:endParaRPr lang="tr-TR" sz="1400" b="1" dirty="0"/>
          </a:p>
          <a:p>
            <a:pPr algn="ctr"/>
            <a:endParaRPr lang="tr-TR" sz="1400" b="1" dirty="0"/>
          </a:p>
        </p:txBody>
      </p:sp>
    </p:spTree>
    <p:extLst>
      <p:ext uri="{BB962C8B-B14F-4D97-AF65-F5344CB8AC3E}">
        <p14:creationId xmlns:p14="http://schemas.microsoft.com/office/powerpoint/2010/main" val="1397142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F06E57-AE7C-4939-8F88-20EDB4FAE8AE}"/>
              </a:ext>
            </a:extLst>
          </p:cNvPr>
          <p:cNvSpPr>
            <a:spLocks noGrp="1"/>
          </p:cNvSpPr>
          <p:nvPr>
            <p:ph type="title"/>
          </p:nvPr>
        </p:nvSpPr>
        <p:spPr>
          <a:xfrm>
            <a:off x="1069848" y="484632"/>
            <a:ext cx="10058400" cy="906846"/>
          </a:xfrm>
        </p:spPr>
        <p:txBody>
          <a:bodyPr>
            <a:normAutofit/>
          </a:bodyPr>
          <a:lstStyle/>
          <a:p>
            <a:r>
              <a:rPr lang="tr-TR" sz="4000" b="1" dirty="0" err="1">
                <a:solidFill>
                  <a:srgbClr val="CC6600"/>
                </a:solidFill>
              </a:rPr>
              <a:t>Please</a:t>
            </a:r>
            <a:r>
              <a:rPr lang="tr-TR" sz="4000" b="1" dirty="0">
                <a:solidFill>
                  <a:srgbClr val="CC6600"/>
                </a:solidFill>
              </a:rPr>
              <a:t> </a:t>
            </a:r>
            <a:r>
              <a:rPr lang="tr-TR" sz="4000" b="1" dirty="0" err="1">
                <a:solidFill>
                  <a:srgbClr val="CC6600"/>
                </a:solidFill>
              </a:rPr>
              <a:t>remember</a:t>
            </a:r>
            <a:r>
              <a:rPr lang="tr-TR" sz="4000" b="1" dirty="0">
                <a:solidFill>
                  <a:srgbClr val="CC6600"/>
                </a:solidFill>
              </a:rPr>
              <a:t>!</a:t>
            </a:r>
          </a:p>
        </p:txBody>
      </p:sp>
      <p:sp>
        <p:nvSpPr>
          <p:cNvPr id="3" name="İçerik Yer Tutucusu 2">
            <a:extLst>
              <a:ext uri="{FF2B5EF4-FFF2-40B4-BE49-F238E27FC236}">
                <a16:creationId xmlns:a16="http://schemas.microsoft.com/office/drawing/2014/main" id="{380E0E62-3D84-4D8F-A220-3B357DD5A421}"/>
              </a:ext>
            </a:extLst>
          </p:cNvPr>
          <p:cNvSpPr>
            <a:spLocks noGrp="1"/>
          </p:cNvSpPr>
          <p:nvPr>
            <p:ph idx="1"/>
          </p:nvPr>
        </p:nvSpPr>
        <p:spPr>
          <a:xfrm>
            <a:off x="1069848" y="1669774"/>
            <a:ext cx="10058400" cy="4502426"/>
          </a:xfrm>
        </p:spPr>
        <p:txBody>
          <a:bodyPr/>
          <a:lstStyle/>
          <a:p>
            <a:pPr algn="just">
              <a:buFont typeface="Wingdings" pitchFamily="2" charset="2"/>
              <a:buChar char="v"/>
            </a:pPr>
            <a:r>
              <a:rPr lang="en-US" sz="2400" dirty="0"/>
              <a:t>Academic misconduct like plagiarism and cheating are punishable according to YTU SFL Student Disciplinary Action Regulations and Disciplinary Action Regulation for Students at Higher Education Institutions.</a:t>
            </a:r>
          </a:p>
        </p:txBody>
      </p:sp>
    </p:spTree>
    <p:extLst>
      <p:ext uri="{BB962C8B-B14F-4D97-AF65-F5344CB8AC3E}">
        <p14:creationId xmlns:p14="http://schemas.microsoft.com/office/powerpoint/2010/main" val="3446262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940D59-1F79-498B-9AAC-23B7F1231FE2}"/>
              </a:ext>
            </a:extLst>
          </p:cNvPr>
          <p:cNvSpPr>
            <a:spLocks noGrp="1"/>
          </p:cNvSpPr>
          <p:nvPr>
            <p:ph type="title"/>
          </p:nvPr>
        </p:nvSpPr>
        <p:spPr>
          <a:xfrm>
            <a:off x="1125780" y="502031"/>
            <a:ext cx="10498856" cy="833529"/>
          </a:xfrm>
        </p:spPr>
        <p:txBody>
          <a:bodyPr>
            <a:normAutofit/>
          </a:bodyPr>
          <a:lstStyle/>
          <a:p>
            <a:pPr algn="ctr"/>
            <a:r>
              <a:rPr lang="tr-TR" sz="4400" b="1" dirty="0" err="1">
                <a:solidFill>
                  <a:srgbClr val="CC6600"/>
                </a:solidFill>
              </a:rPr>
              <a:t>Coursebook</a:t>
            </a:r>
            <a:r>
              <a:rPr lang="tr-TR" sz="4400" b="1" dirty="0">
                <a:solidFill>
                  <a:srgbClr val="CC6600"/>
                </a:solidFill>
              </a:rPr>
              <a:t> &amp; </a:t>
            </a:r>
            <a:r>
              <a:rPr lang="tr-TR" sz="4400" b="1" dirty="0" err="1">
                <a:solidFill>
                  <a:srgbClr val="CC6600"/>
                </a:solidFill>
              </a:rPr>
              <a:t>Suggested</a:t>
            </a:r>
            <a:r>
              <a:rPr lang="tr-TR" sz="4400" b="1" dirty="0">
                <a:solidFill>
                  <a:srgbClr val="CC6600"/>
                </a:solidFill>
              </a:rPr>
              <a:t> </a:t>
            </a:r>
            <a:r>
              <a:rPr lang="tr-TR" sz="4400" b="1" dirty="0" err="1">
                <a:solidFill>
                  <a:srgbClr val="CC6600"/>
                </a:solidFill>
              </a:rPr>
              <a:t>Materials</a:t>
            </a:r>
            <a:r>
              <a:rPr lang="tr-TR" sz="4400" dirty="0"/>
              <a:t> </a:t>
            </a:r>
          </a:p>
        </p:txBody>
      </p:sp>
      <p:sp>
        <p:nvSpPr>
          <p:cNvPr id="3" name="Metin Yer Tutucusu 2">
            <a:extLst>
              <a:ext uri="{FF2B5EF4-FFF2-40B4-BE49-F238E27FC236}">
                <a16:creationId xmlns:a16="http://schemas.microsoft.com/office/drawing/2014/main" id="{4414036D-F759-408F-9C1C-6C58D8C04236}"/>
              </a:ext>
            </a:extLst>
          </p:cNvPr>
          <p:cNvSpPr>
            <a:spLocks noGrp="1"/>
          </p:cNvSpPr>
          <p:nvPr>
            <p:ph type="body" idx="1"/>
          </p:nvPr>
        </p:nvSpPr>
        <p:spPr>
          <a:xfrm>
            <a:off x="616423" y="1446534"/>
            <a:ext cx="4541539" cy="1055478"/>
          </a:xfrm>
        </p:spPr>
        <p:txBody>
          <a:bodyPr>
            <a:normAutofit fontScale="77500" lnSpcReduction="20000"/>
          </a:bodyPr>
          <a:lstStyle/>
          <a:p>
            <a:r>
              <a:rPr lang="tr-TR" dirty="0"/>
              <a:t>MDB2051 Course </a:t>
            </a:r>
            <a:r>
              <a:rPr lang="tr-TR" dirty="0" err="1"/>
              <a:t>Material</a:t>
            </a:r>
            <a:r>
              <a:rPr lang="tr-TR" dirty="0"/>
              <a:t> </a:t>
            </a:r>
          </a:p>
          <a:p>
            <a:r>
              <a:rPr lang="tr-TR" dirty="0" err="1"/>
              <a:t>prepared</a:t>
            </a:r>
            <a:r>
              <a:rPr lang="tr-TR" dirty="0"/>
              <a:t> </a:t>
            </a:r>
            <a:r>
              <a:rPr lang="tr-TR" dirty="0" err="1"/>
              <a:t>by</a:t>
            </a:r>
            <a:r>
              <a:rPr lang="tr-TR" dirty="0"/>
              <a:t> </a:t>
            </a:r>
          </a:p>
          <a:p>
            <a:r>
              <a:rPr lang="tr-TR" dirty="0" err="1"/>
              <a:t>Department</a:t>
            </a:r>
            <a:r>
              <a:rPr lang="tr-TR" dirty="0"/>
              <a:t> of Modern </a:t>
            </a:r>
            <a:r>
              <a:rPr lang="tr-TR" dirty="0" err="1"/>
              <a:t>Languages</a:t>
            </a:r>
            <a:endParaRPr lang="tr-TR" dirty="0"/>
          </a:p>
        </p:txBody>
      </p:sp>
      <p:sp>
        <p:nvSpPr>
          <p:cNvPr id="5" name="Metin Yer Tutucusu 4">
            <a:extLst>
              <a:ext uri="{FF2B5EF4-FFF2-40B4-BE49-F238E27FC236}">
                <a16:creationId xmlns:a16="http://schemas.microsoft.com/office/drawing/2014/main" id="{E60FC179-B18C-4A48-AC78-B22A2ADD66CF}"/>
              </a:ext>
            </a:extLst>
          </p:cNvPr>
          <p:cNvSpPr>
            <a:spLocks noGrp="1"/>
          </p:cNvSpPr>
          <p:nvPr>
            <p:ph type="body" sz="quarter" idx="3"/>
          </p:nvPr>
        </p:nvSpPr>
        <p:spPr>
          <a:xfrm>
            <a:off x="5693923" y="1370508"/>
            <a:ext cx="4754880" cy="942663"/>
          </a:xfrm>
        </p:spPr>
        <p:txBody>
          <a:bodyPr>
            <a:normAutofit fontScale="77500" lnSpcReduction="20000"/>
          </a:bodyPr>
          <a:lstStyle/>
          <a:p>
            <a:r>
              <a:rPr lang="tr-TR" dirty="0"/>
              <a:t>SUGGESTED MATERIALS &amp; SOURCES </a:t>
            </a:r>
          </a:p>
          <a:p>
            <a:r>
              <a:rPr lang="tr-TR" dirty="0" err="1"/>
              <a:t>will</a:t>
            </a:r>
            <a:r>
              <a:rPr lang="tr-TR" dirty="0"/>
              <a:t> be </a:t>
            </a:r>
            <a:r>
              <a:rPr lang="tr-TR" dirty="0" err="1"/>
              <a:t>uploaded</a:t>
            </a:r>
            <a:r>
              <a:rPr lang="tr-TR" dirty="0"/>
              <a:t> </a:t>
            </a:r>
            <a:r>
              <a:rPr lang="tr-TR" dirty="0" err="1"/>
              <a:t>to</a:t>
            </a:r>
            <a:r>
              <a:rPr lang="tr-TR" dirty="0"/>
              <a:t> </a:t>
            </a:r>
            <a:r>
              <a:rPr lang="tr-TR" dirty="0" err="1"/>
              <a:t>and</a:t>
            </a:r>
            <a:r>
              <a:rPr lang="tr-TR" dirty="0"/>
              <a:t> </a:t>
            </a:r>
            <a:r>
              <a:rPr lang="tr-TR" dirty="0" err="1"/>
              <a:t>frequently</a:t>
            </a:r>
            <a:r>
              <a:rPr lang="tr-TR" dirty="0"/>
              <a:t> </a:t>
            </a:r>
            <a:r>
              <a:rPr lang="tr-TR" dirty="0" err="1"/>
              <a:t>updated</a:t>
            </a:r>
            <a:r>
              <a:rPr lang="tr-TR" dirty="0"/>
              <a:t> on </a:t>
            </a:r>
          </a:p>
          <a:p>
            <a:endParaRPr lang="tr-TR" dirty="0"/>
          </a:p>
          <a:p>
            <a:r>
              <a:rPr lang="tr-TR" dirty="0" err="1"/>
              <a:t>ybd.yildiz.edu.tr</a:t>
            </a:r>
            <a:r>
              <a:rPr lang="tr-TR" dirty="0"/>
              <a:t> (Modern Diller – Öğrenci)</a:t>
            </a:r>
          </a:p>
        </p:txBody>
      </p:sp>
      <p:pic>
        <p:nvPicPr>
          <p:cNvPr id="14" name="Content Placeholder 13">
            <a:extLst>
              <a:ext uri="{FF2B5EF4-FFF2-40B4-BE49-F238E27FC236}">
                <a16:creationId xmlns:a16="http://schemas.microsoft.com/office/drawing/2014/main" id="{D74C07AA-3B64-0747-A5F9-007F4E21752E}"/>
              </a:ext>
            </a:extLst>
          </p:cNvPr>
          <p:cNvPicPr>
            <a:picLocks noGrp="1" noChangeAspect="1"/>
          </p:cNvPicPr>
          <p:nvPr>
            <p:ph sz="quarter" idx="4"/>
          </p:nvPr>
        </p:nvPicPr>
        <p:blipFill>
          <a:blip r:embed="rId2"/>
          <a:stretch>
            <a:fillRect/>
          </a:stretch>
        </p:blipFill>
        <p:spPr>
          <a:xfrm>
            <a:off x="5337314" y="2521890"/>
            <a:ext cx="5685183" cy="3322318"/>
          </a:xfrm>
        </p:spPr>
      </p:pic>
      <p:cxnSp>
        <p:nvCxnSpPr>
          <p:cNvPr id="16" name="Straight Arrow Connector 15">
            <a:extLst>
              <a:ext uri="{FF2B5EF4-FFF2-40B4-BE49-F238E27FC236}">
                <a16:creationId xmlns:a16="http://schemas.microsoft.com/office/drawing/2014/main" id="{142E130A-E2A0-FA47-8897-5C08FBE3708D}"/>
              </a:ext>
            </a:extLst>
          </p:cNvPr>
          <p:cNvCxnSpPr>
            <a:cxnSpLocks/>
          </p:cNvCxnSpPr>
          <p:nvPr/>
        </p:nvCxnSpPr>
        <p:spPr>
          <a:xfrm flipH="1">
            <a:off x="8726557" y="4071453"/>
            <a:ext cx="377686" cy="795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DFE1804-E0CD-2049-8F4E-38A68080A058}"/>
              </a:ext>
            </a:extLst>
          </p:cNvPr>
          <p:cNvCxnSpPr>
            <a:cxnSpLocks/>
          </p:cNvCxnSpPr>
          <p:nvPr/>
        </p:nvCxnSpPr>
        <p:spPr>
          <a:xfrm flipH="1">
            <a:off x="8799444" y="2835965"/>
            <a:ext cx="377686" cy="795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D46768C-FBD4-B647-B16D-DA91CD3A3CD2}"/>
              </a:ext>
            </a:extLst>
          </p:cNvPr>
          <p:cNvSpPr txBox="1"/>
          <p:nvPr/>
        </p:nvSpPr>
        <p:spPr>
          <a:xfrm>
            <a:off x="397564" y="5936422"/>
            <a:ext cx="6072809" cy="923330"/>
          </a:xfrm>
          <a:prstGeom prst="rect">
            <a:avLst/>
          </a:prstGeom>
          <a:noFill/>
        </p:spPr>
        <p:txBody>
          <a:bodyPr wrap="square" rtlCol="0">
            <a:spAutoFit/>
          </a:bodyPr>
          <a:lstStyle/>
          <a:p>
            <a:r>
              <a:rPr lang="tr-TR" b="1" dirty="0" err="1">
                <a:solidFill>
                  <a:srgbClr val="CC6600"/>
                </a:solidFill>
              </a:rPr>
              <a:t>Davutpaşa</a:t>
            </a:r>
            <a:r>
              <a:rPr lang="tr-TR" b="1" dirty="0">
                <a:solidFill>
                  <a:srgbClr val="CC6600"/>
                </a:solidFill>
              </a:rPr>
              <a:t>: SFL </a:t>
            </a:r>
            <a:r>
              <a:rPr lang="tr-TR" b="1" dirty="0" err="1">
                <a:solidFill>
                  <a:srgbClr val="CC6600"/>
                </a:solidFill>
              </a:rPr>
              <a:t>building</a:t>
            </a:r>
            <a:r>
              <a:rPr lang="tr-TR" b="1" dirty="0">
                <a:solidFill>
                  <a:srgbClr val="CC6600"/>
                </a:solidFill>
              </a:rPr>
              <a:t> </a:t>
            </a:r>
            <a:r>
              <a:rPr lang="tr-TR" b="1" dirty="0" err="1">
                <a:solidFill>
                  <a:srgbClr val="CC6600"/>
                </a:solidFill>
              </a:rPr>
              <a:t>photocopy</a:t>
            </a:r>
            <a:r>
              <a:rPr lang="tr-TR" b="1" dirty="0">
                <a:solidFill>
                  <a:srgbClr val="CC6600"/>
                </a:solidFill>
              </a:rPr>
              <a:t> </a:t>
            </a:r>
            <a:r>
              <a:rPr lang="tr-TR" b="1" dirty="0" err="1">
                <a:solidFill>
                  <a:srgbClr val="CC6600"/>
                </a:solidFill>
              </a:rPr>
              <a:t>center</a:t>
            </a:r>
            <a:r>
              <a:rPr lang="tr-TR" b="1" dirty="0">
                <a:solidFill>
                  <a:srgbClr val="CC6600"/>
                </a:solidFill>
              </a:rPr>
              <a:t> (</a:t>
            </a:r>
            <a:r>
              <a:rPr lang="tr-TR" b="1" dirty="0" err="1">
                <a:solidFill>
                  <a:srgbClr val="CC6600"/>
                </a:solidFill>
              </a:rPr>
              <a:t>Floor</a:t>
            </a:r>
            <a:r>
              <a:rPr lang="tr-TR" b="1" dirty="0">
                <a:solidFill>
                  <a:srgbClr val="CC6600"/>
                </a:solidFill>
              </a:rPr>
              <a:t> -1)</a:t>
            </a:r>
          </a:p>
          <a:p>
            <a:r>
              <a:rPr lang="tr-TR" b="1" dirty="0">
                <a:solidFill>
                  <a:srgbClr val="CC6600"/>
                </a:solidFill>
              </a:rPr>
              <a:t>Yıldız </a:t>
            </a:r>
            <a:r>
              <a:rPr lang="tr-TR" b="1" dirty="0" err="1">
                <a:solidFill>
                  <a:srgbClr val="CC6600"/>
                </a:solidFill>
              </a:rPr>
              <a:t>campus</a:t>
            </a:r>
            <a:r>
              <a:rPr lang="tr-TR" b="1" dirty="0">
                <a:solidFill>
                  <a:srgbClr val="CC6600"/>
                </a:solidFill>
              </a:rPr>
              <a:t>: Yeni Teknik Kırtasiye </a:t>
            </a:r>
          </a:p>
          <a:p>
            <a:endParaRPr lang="tr-TR" b="1" dirty="0">
              <a:solidFill>
                <a:srgbClr val="CC6600"/>
              </a:solidFill>
            </a:endParaRPr>
          </a:p>
        </p:txBody>
      </p:sp>
      <p:pic>
        <p:nvPicPr>
          <p:cNvPr id="8" name="Content Placeholder 7">
            <a:extLst>
              <a:ext uri="{FF2B5EF4-FFF2-40B4-BE49-F238E27FC236}">
                <a16:creationId xmlns:a16="http://schemas.microsoft.com/office/drawing/2014/main" id="{505726E2-6939-8C47-B6D3-4CA6EC0D4295}"/>
              </a:ext>
            </a:extLst>
          </p:cNvPr>
          <p:cNvPicPr>
            <a:picLocks noGrp="1" noChangeAspect="1"/>
          </p:cNvPicPr>
          <p:nvPr>
            <p:ph sz="half" idx="2"/>
          </p:nvPr>
        </p:nvPicPr>
        <p:blipFill>
          <a:blip r:embed="rId3"/>
          <a:stretch>
            <a:fillRect/>
          </a:stretch>
        </p:blipFill>
        <p:spPr>
          <a:xfrm>
            <a:off x="1765324" y="2477605"/>
            <a:ext cx="2469344" cy="3267211"/>
          </a:xfrm>
        </p:spPr>
      </p:pic>
    </p:spTree>
    <p:extLst>
      <p:ext uri="{BB962C8B-B14F-4D97-AF65-F5344CB8AC3E}">
        <p14:creationId xmlns:p14="http://schemas.microsoft.com/office/powerpoint/2010/main" val="1786409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534A96-A8BF-4BFE-837F-A36FA9E0C27C}"/>
              </a:ext>
            </a:extLst>
          </p:cNvPr>
          <p:cNvSpPr>
            <a:spLocks noGrp="1"/>
          </p:cNvSpPr>
          <p:nvPr>
            <p:ph type="title"/>
          </p:nvPr>
        </p:nvSpPr>
        <p:spPr>
          <a:xfrm>
            <a:off x="636104" y="484632"/>
            <a:ext cx="10492144" cy="1071036"/>
          </a:xfrm>
        </p:spPr>
        <p:txBody>
          <a:bodyPr>
            <a:normAutofit/>
          </a:bodyPr>
          <a:lstStyle/>
          <a:p>
            <a:r>
              <a:rPr lang="tr-TR" sz="4400" b="1" dirty="0" err="1">
                <a:solidFill>
                  <a:srgbClr val="CC6600"/>
                </a:solidFill>
              </a:rPr>
              <a:t>Assessment</a:t>
            </a:r>
            <a:endParaRPr lang="tr-TR" sz="4400" b="1" dirty="0">
              <a:solidFill>
                <a:srgbClr val="CC6600"/>
              </a:solidFill>
            </a:endParaRPr>
          </a:p>
        </p:txBody>
      </p:sp>
      <p:sp>
        <p:nvSpPr>
          <p:cNvPr id="3" name="İçerik Yer Tutucusu 2">
            <a:extLst>
              <a:ext uri="{FF2B5EF4-FFF2-40B4-BE49-F238E27FC236}">
                <a16:creationId xmlns:a16="http://schemas.microsoft.com/office/drawing/2014/main" id="{415112EC-4F67-4E28-AC6C-D0B006E855DB}"/>
              </a:ext>
            </a:extLst>
          </p:cNvPr>
          <p:cNvSpPr>
            <a:spLocks noGrp="1"/>
          </p:cNvSpPr>
          <p:nvPr>
            <p:ph idx="1"/>
          </p:nvPr>
        </p:nvSpPr>
        <p:spPr>
          <a:xfrm>
            <a:off x="1069848" y="4655126"/>
            <a:ext cx="10058400" cy="1221799"/>
          </a:xfrm>
        </p:spPr>
        <p:txBody>
          <a:bodyPr>
            <a:normAutofit/>
          </a:bodyPr>
          <a:lstStyle/>
          <a:p>
            <a:pPr lvl="1"/>
            <a:endParaRPr lang="tr-TR" dirty="0"/>
          </a:p>
          <a:p>
            <a:pPr lvl="1"/>
            <a:endParaRPr lang="tr-TR" dirty="0"/>
          </a:p>
          <a:p>
            <a:pPr marL="274320" lvl="1" indent="0">
              <a:buNone/>
            </a:pPr>
            <a:endParaRPr lang="tr-TR" dirty="0"/>
          </a:p>
          <a:p>
            <a:pPr marL="274320" lvl="1" indent="0">
              <a:buNone/>
            </a:pPr>
            <a:endParaRPr lang="tr-TR" dirty="0"/>
          </a:p>
          <a:p>
            <a:endParaRPr lang="tr-TR" dirty="0"/>
          </a:p>
        </p:txBody>
      </p:sp>
      <p:graphicFrame>
        <p:nvGraphicFramePr>
          <p:cNvPr id="5" name="Table 4">
            <a:extLst>
              <a:ext uri="{FF2B5EF4-FFF2-40B4-BE49-F238E27FC236}">
                <a16:creationId xmlns:a16="http://schemas.microsoft.com/office/drawing/2014/main" id="{9AE3BB27-CEB2-DE44-9107-B9509B6ED473}"/>
              </a:ext>
            </a:extLst>
          </p:cNvPr>
          <p:cNvGraphicFramePr>
            <a:graphicFrameLocks noGrp="1"/>
          </p:cNvGraphicFramePr>
          <p:nvPr>
            <p:extLst>
              <p:ext uri="{D42A27DB-BD31-4B8C-83A1-F6EECF244321}">
                <p14:modId xmlns:p14="http://schemas.microsoft.com/office/powerpoint/2010/main" val="3217082556"/>
              </p:ext>
            </p:extLst>
          </p:nvPr>
        </p:nvGraphicFramePr>
        <p:xfrm>
          <a:off x="1967948" y="1555669"/>
          <a:ext cx="7613374" cy="3558684"/>
        </p:xfrm>
        <a:graphic>
          <a:graphicData uri="http://schemas.openxmlformats.org/drawingml/2006/table">
            <a:tbl>
              <a:tblPr firstRow="1" firstCol="1" bandRow="1">
                <a:tableStyleId>{5C22544A-7EE6-4342-B048-85BDC9FD1C3A}</a:tableStyleId>
              </a:tblPr>
              <a:tblGrid>
                <a:gridCol w="2733695">
                  <a:extLst>
                    <a:ext uri="{9D8B030D-6E8A-4147-A177-3AD203B41FA5}">
                      <a16:colId xmlns:a16="http://schemas.microsoft.com/office/drawing/2014/main" val="801364235"/>
                    </a:ext>
                  </a:extLst>
                </a:gridCol>
                <a:gridCol w="3337358">
                  <a:extLst>
                    <a:ext uri="{9D8B030D-6E8A-4147-A177-3AD203B41FA5}">
                      <a16:colId xmlns:a16="http://schemas.microsoft.com/office/drawing/2014/main" val="4009260266"/>
                    </a:ext>
                  </a:extLst>
                </a:gridCol>
                <a:gridCol w="1542321">
                  <a:extLst>
                    <a:ext uri="{9D8B030D-6E8A-4147-A177-3AD203B41FA5}">
                      <a16:colId xmlns:a16="http://schemas.microsoft.com/office/drawing/2014/main" val="3333302700"/>
                    </a:ext>
                  </a:extLst>
                </a:gridCol>
              </a:tblGrid>
              <a:tr h="762575">
                <a:tc gridSpan="3">
                  <a:txBody>
                    <a:bodyPr/>
                    <a:lstStyle/>
                    <a:p>
                      <a:pPr algn="ctr">
                        <a:spcAft>
                          <a:spcPts val="0"/>
                        </a:spcAft>
                      </a:pPr>
                      <a:r>
                        <a:rPr lang="tr-TR" sz="1100">
                          <a:effectLst/>
                        </a:rPr>
                        <a:t> </a:t>
                      </a:r>
                      <a:endParaRPr lang="tr-TR" sz="1000">
                        <a:effectLst/>
                      </a:endParaRPr>
                    </a:p>
                    <a:p>
                      <a:pPr algn="ctr">
                        <a:spcAft>
                          <a:spcPts val="0"/>
                        </a:spcAft>
                      </a:pPr>
                      <a:r>
                        <a:rPr lang="tr-TR" sz="1100">
                          <a:effectLst/>
                        </a:rPr>
                        <a:t>ASSESSMENT</a:t>
                      </a:r>
                      <a:endParaRPr lang="tr-TR" sz="1000">
                        <a:effectLst/>
                      </a:endParaRPr>
                    </a:p>
                    <a:p>
                      <a:pPr algn="ctr">
                        <a:spcAft>
                          <a:spcPts val="0"/>
                        </a:spcAft>
                      </a:pPr>
                      <a:r>
                        <a:rPr lang="tr-TR" sz="11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46721862"/>
                  </a:ext>
                </a:extLst>
              </a:tr>
              <a:tr h="254192">
                <a:tc>
                  <a:txBody>
                    <a:bodyPr/>
                    <a:lstStyle/>
                    <a:p>
                      <a:pPr algn="ctr">
                        <a:spcAft>
                          <a:spcPts val="0"/>
                        </a:spcAft>
                      </a:pPr>
                      <a:r>
                        <a:rPr lang="tr-TR" sz="11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DATE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PERCENTAGE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3882001"/>
                  </a:ext>
                </a:extLst>
              </a:tr>
              <a:tr h="762575">
                <a:tc>
                  <a:txBody>
                    <a:bodyPr/>
                    <a:lstStyle/>
                    <a:p>
                      <a:pPr>
                        <a:spcAft>
                          <a:spcPts val="0"/>
                        </a:spcAft>
                      </a:pPr>
                      <a:r>
                        <a:rPr lang="tr-TR" sz="1100" dirty="0">
                          <a:effectLst/>
                        </a:rPr>
                        <a:t> </a:t>
                      </a:r>
                      <a:endParaRPr lang="tr-TR" sz="1000" dirty="0">
                        <a:effectLst/>
                      </a:endParaRPr>
                    </a:p>
                    <a:p>
                      <a:pPr>
                        <a:spcAft>
                          <a:spcPts val="0"/>
                        </a:spcAft>
                      </a:pPr>
                      <a:r>
                        <a:rPr lang="tr-TR" sz="1100" dirty="0">
                          <a:effectLst/>
                        </a:rPr>
                        <a:t>MIDTERM EXAM (</a:t>
                      </a:r>
                      <a:r>
                        <a:rPr lang="tr-TR" sz="1100" dirty="0" err="1">
                          <a:effectLst/>
                        </a:rPr>
                        <a:t>Paper-based</a:t>
                      </a:r>
                      <a:r>
                        <a:rPr lang="tr-TR" sz="1100" dirty="0">
                          <a:effectLst/>
                        </a:rPr>
                        <a:t>, </a:t>
                      </a:r>
                      <a:r>
                        <a:rPr lang="tr-TR" sz="1100" dirty="0" err="1">
                          <a:effectLst/>
                        </a:rPr>
                        <a:t>common</a:t>
                      </a:r>
                      <a:r>
                        <a:rPr lang="tr-TR" sz="1100" dirty="0">
                          <a:effectLst/>
                        </a:rPr>
                        <a:t>)</a:t>
                      </a:r>
                      <a:endParaRPr lang="tr-TR" sz="1000" dirty="0">
                        <a:effectLst/>
                      </a:endParaRPr>
                    </a:p>
                    <a:p>
                      <a:pP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19-23 NOVEMBER</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30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5902760"/>
                  </a:ext>
                </a:extLst>
              </a:tr>
              <a:tr h="762575">
                <a:tc>
                  <a:txBody>
                    <a:bodyPr/>
                    <a:lstStyle/>
                    <a:p>
                      <a:pPr>
                        <a:spcAft>
                          <a:spcPts val="0"/>
                        </a:spcAft>
                      </a:pPr>
                      <a:r>
                        <a:rPr lang="tr-TR" sz="1100" dirty="0">
                          <a:effectLst/>
                        </a:rPr>
                        <a:t> </a:t>
                      </a:r>
                      <a:endParaRPr lang="tr-TR" sz="1000" dirty="0">
                        <a:effectLst/>
                      </a:endParaRPr>
                    </a:p>
                    <a:p>
                      <a:pPr>
                        <a:spcAft>
                          <a:spcPts val="0"/>
                        </a:spcAft>
                      </a:pPr>
                      <a:r>
                        <a:rPr lang="tr-TR" sz="1100" dirty="0">
                          <a:effectLst/>
                        </a:rPr>
                        <a:t>ORAL EXAM (</a:t>
                      </a:r>
                      <a:r>
                        <a:rPr lang="tr-TR" sz="1100" dirty="0" err="1">
                          <a:effectLst/>
                        </a:rPr>
                        <a:t>In</a:t>
                      </a:r>
                      <a:r>
                        <a:rPr lang="tr-TR" sz="1100" dirty="0">
                          <a:effectLst/>
                        </a:rPr>
                        <a:t> </a:t>
                      </a:r>
                      <a:r>
                        <a:rPr lang="tr-TR" sz="1100" dirty="0" err="1">
                          <a:effectLst/>
                        </a:rPr>
                        <a:t>class-hours</a:t>
                      </a:r>
                      <a:r>
                        <a:rPr lang="tr-TR" sz="1100" dirty="0">
                          <a:effectLst/>
                        </a:rPr>
                        <a:t>)</a:t>
                      </a:r>
                      <a:endParaRPr lang="tr-TR" sz="1000" dirty="0">
                        <a:effectLst/>
                      </a:endParaRPr>
                    </a:p>
                    <a:p>
                      <a:pP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kern="1200" dirty="0">
                          <a:solidFill>
                            <a:schemeClr val="dk1"/>
                          </a:solidFill>
                          <a:effectLst/>
                          <a:latin typeface="+mn-lt"/>
                          <a:ea typeface="+mn-ea"/>
                          <a:cs typeface="+mn-cs"/>
                        </a:rPr>
                        <a:t>3-7 DECEMBER</a:t>
                      </a:r>
                    </a:p>
                    <a:p>
                      <a:pPr algn="ctr">
                        <a:spcAft>
                          <a:spcPts val="0"/>
                        </a:spcAft>
                      </a:pPr>
                      <a:r>
                        <a:rPr lang="tr-TR" sz="1100" kern="1200" dirty="0">
                          <a:solidFill>
                            <a:schemeClr val="dk1"/>
                          </a:solidFill>
                          <a:effectLst/>
                          <a:latin typeface="+mn-lt"/>
                          <a:ea typeface="+mn-ea"/>
                          <a:cs typeface="+mn-cs"/>
                        </a:rPr>
                        <a:t>10-14 DECEMBER</a:t>
                      </a:r>
                    </a:p>
                    <a:p>
                      <a:pPr algn="ctr">
                        <a:spcAft>
                          <a:spcPts val="0"/>
                        </a:spcAft>
                      </a:pPr>
                      <a:r>
                        <a:rPr lang="tr-TR" sz="1100" kern="1200" dirty="0">
                          <a:solidFill>
                            <a:schemeClr val="dk1"/>
                          </a:solidFill>
                          <a:effectLst/>
                          <a:latin typeface="+mn-lt"/>
                          <a:ea typeface="+mn-ea"/>
                          <a:cs typeface="+mn-cs"/>
                        </a:rPr>
                        <a:t>17-21 DECEMBER</a:t>
                      </a: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30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4475689"/>
                  </a:ext>
                </a:extLst>
              </a:tr>
              <a:tr h="762575">
                <a:tc>
                  <a:txBody>
                    <a:bodyPr/>
                    <a:lstStyle/>
                    <a:p>
                      <a:pPr>
                        <a:spcAft>
                          <a:spcPts val="0"/>
                        </a:spcAft>
                      </a:pPr>
                      <a:r>
                        <a:rPr lang="tr-TR" sz="1100" dirty="0">
                          <a:effectLst/>
                        </a:rPr>
                        <a:t> </a:t>
                      </a:r>
                      <a:endParaRPr lang="tr-TR" sz="1000" dirty="0">
                        <a:effectLst/>
                      </a:endParaRPr>
                    </a:p>
                    <a:p>
                      <a:pPr>
                        <a:spcAft>
                          <a:spcPts val="0"/>
                        </a:spcAft>
                      </a:pPr>
                      <a:r>
                        <a:rPr lang="tr-TR" sz="1100" dirty="0">
                          <a:effectLst/>
                        </a:rPr>
                        <a:t>FINAL EXAM (</a:t>
                      </a:r>
                      <a:r>
                        <a:rPr lang="tr-TR" sz="1100" dirty="0" err="1">
                          <a:effectLst/>
                        </a:rPr>
                        <a:t>Paper-based</a:t>
                      </a:r>
                      <a:r>
                        <a:rPr lang="tr-TR" sz="1100" dirty="0">
                          <a:effectLst/>
                        </a:rPr>
                        <a:t>, </a:t>
                      </a:r>
                      <a:r>
                        <a:rPr lang="tr-TR" sz="1100" dirty="0" err="1">
                          <a:effectLst/>
                        </a:rPr>
                        <a:t>common</a:t>
                      </a:r>
                      <a:r>
                        <a:rPr lang="tr-TR" sz="1100" dirty="0">
                          <a:effectLst/>
                        </a:rPr>
                        <a:t>) </a:t>
                      </a:r>
                      <a:endParaRPr lang="tr-TR" sz="1000" dirty="0">
                        <a:effectLst/>
                      </a:endParaRPr>
                    </a:p>
                    <a:p>
                      <a:pP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tabLst>
                          <a:tab pos="890270" algn="ctr"/>
                        </a:tabLst>
                      </a:pPr>
                      <a:r>
                        <a:rPr lang="tr-TR" sz="1100" dirty="0">
                          <a:effectLst/>
                        </a:rPr>
                        <a:t> </a:t>
                      </a:r>
                      <a:endParaRPr lang="tr-TR" sz="1000" dirty="0">
                        <a:effectLst/>
                      </a:endParaRPr>
                    </a:p>
                    <a:p>
                      <a:pPr algn="ctr">
                        <a:spcAft>
                          <a:spcPts val="0"/>
                        </a:spcAft>
                        <a:tabLst>
                          <a:tab pos="890270" algn="ctr"/>
                        </a:tabLst>
                      </a:pPr>
                      <a:r>
                        <a:rPr lang="tr-TR" sz="1100" dirty="0">
                          <a:effectLst/>
                        </a:rPr>
                        <a:t>31 DECEMBER-4 JANUARY</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40</a:t>
                      </a:r>
                      <a:endParaRPr lang="tr-TR" sz="1000" dirty="0">
                        <a:effectLst/>
                      </a:endParaRPr>
                    </a:p>
                    <a:p>
                      <a:pPr algn="ct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2844918"/>
                  </a:ext>
                </a:extLst>
              </a:tr>
              <a:tr h="254192">
                <a:tc>
                  <a:txBody>
                    <a:bodyPr/>
                    <a:lstStyle/>
                    <a:p>
                      <a:pPr>
                        <a:spcAft>
                          <a:spcPts val="0"/>
                        </a:spcAft>
                      </a:pPr>
                      <a:r>
                        <a:rPr lang="tr-TR" sz="11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TOTAL</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100%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7724991"/>
                  </a:ext>
                </a:extLst>
              </a:tr>
            </a:tbl>
          </a:graphicData>
        </a:graphic>
      </p:graphicFrame>
    </p:spTree>
    <p:extLst>
      <p:ext uri="{BB962C8B-B14F-4D97-AF65-F5344CB8AC3E}">
        <p14:creationId xmlns:p14="http://schemas.microsoft.com/office/powerpoint/2010/main" val="4083368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95BD0-B98D-8644-99AE-A317B372E01B}"/>
              </a:ext>
            </a:extLst>
          </p:cNvPr>
          <p:cNvSpPr>
            <a:spLocks noGrp="1"/>
          </p:cNvSpPr>
          <p:nvPr>
            <p:ph type="title"/>
          </p:nvPr>
        </p:nvSpPr>
        <p:spPr>
          <a:xfrm>
            <a:off x="1066800" y="642594"/>
            <a:ext cx="10058400" cy="888032"/>
          </a:xfrm>
        </p:spPr>
        <p:txBody>
          <a:bodyPr/>
          <a:lstStyle/>
          <a:p>
            <a:r>
              <a:rPr lang="tr-TR" sz="4400" b="1" dirty="0">
                <a:solidFill>
                  <a:srgbClr val="CC6600"/>
                </a:solidFill>
              </a:rPr>
              <a:t>Oral </a:t>
            </a:r>
            <a:r>
              <a:rPr lang="tr-TR" sz="4400" b="1" dirty="0" err="1">
                <a:solidFill>
                  <a:srgbClr val="CC6600"/>
                </a:solidFill>
              </a:rPr>
              <a:t>Exam</a:t>
            </a:r>
            <a:endParaRPr lang="tr-TR" sz="4400" b="1" dirty="0">
              <a:solidFill>
                <a:srgbClr val="CC6600"/>
              </a:solidFill>
            </a:endParaRPr>
          </a:p>
        </p:txBody>
      </p:sp>
      <p:pic>
        <p:nvPicPr>
          <p:cNvPr id="4" name="Content Placeholder 4">
            <a:extLst>
              <a:ext uri="{FF2B5EF4-FFF2-40B4-BE49-F238E27FC236}">
                <a16:creationId xmlns:a16="http://schemas.microsoft.com/office/drawing/2014/main" id="{EC2607B7-4BE5-F346-80FB-CAF3B1BF3CE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296"/>
          <a:stretch/>
        </p:blipFill>
        <p:spPr>
          <a:xfrm>
            <a:off x="1981200" y="1530626"/>
            <a:ext cx="8229600" cy="4870173"/>
          </a:xfrm>
        </p:spPr>
      </p:pic>
    </p:spTree>
    <p:extLst>
      <p:ext uri="{BB962C8B-B14F-4D97-AF65-F5344CB8AC3E}">
        <p14:creationId xmlns:p14="http://schemas.microsoft.com/office/powerpoint/2010/main" val="1826032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C592-AE6C-9F48-9217-B1439E7A1ECD}"/>
              </a:ext>
            </a:extLst>
          </p:cNvPr>
          <p:cNvSpPr>
            <a:spLocks noGrp="1"/>
          </p:cNvSpPr>
          <p:nvPr>
            <p:ph type="title"/>
          </p:nvPr>
        </p:nvSpPr>
        <p:spPr>
          <a:xfrm>
            <a:off x="1066800" y="642594"/>
            <a:ext cx="10058400" cy="987423"/>
          </a:xfrm>
        </p:spPr>
        <p:txBody>
          <a:bodyPr/>
          <a:lstStyle/>
          <a:p>
            <a:r>
              <a:rPr lang="tr-TR" sz="4000" b="1" dirty="0" err="1">
                <a:solidFill>
                  <a:srgbClr val="CC6600"/>
                </a:solidFill>
              </a:rPr>
              <a:t>Make-up</a:t>
            </a:r>
            <a:r>
              <a:rPr lang="tr-TR" sz="4000" b="1" dirty="0">
                <a:solidFill>
                  <a:srgbClr val="CC6600"/>
                </a:solidFill>
              </a:rPr>
              <a:t> </a:t>
            </a:r>
            <a:r>
              <a:rPr lang="tr-TR" sz="4000" b="1" dirty="0" err="1">
                <a:solidFill>
                  <a:srgbClr val="CC6600"/>
                </a:solidFill>
              </a:rPr>
              <a:t>Exams</a:t>
            </a:r>
            <a:endParaRPr lang="tr-TR" sz="4000" b="1" dirty="0">
              <a:solidFill>
                <a:srgbClr val="CC6600"/>
              </a:solidFill>
            </a:endParaRPr>
          </a:p>
        </p:txBody>
      </p:sp>
      <p:sp>
        <p:nvSpPr>
          <p:cNvPr id="3" name="Content Placeholder 2">
            <a:extLst>
              <a:ext uri="{FF2B5EF4-FFF2-40B4-BE49-F238E27FC236}">
                <a16:creationId xmlns:a16="http://schemas.microsoft.com/office/drawing/2014/main" id="{42827E66-AB11-CE41-A3F9-78D42C9FD66A}"/>
              </a:ext>
            </a:extLst>
          </p:cNvPr>
          <p:cNvSpPr>
            <a:spLocks noGrp="1"/>
          </p:cNvSpPr>
          <p:nvPr>
            <p:ph idx="1"/>
          </p:nvPr>
        </p:nvSpPr>
        <p:spPr>
          <a:xfrm>
            <a:off x="1066800" y="1719470"/>
            <a:ext cx="10058400" cy="4315570"/>
          </a:xfrm>
        </p:spPr>
        <p:txBody>
          <a:bodyPr>
            <a:normAutofit/>
          </a:bodyPr>
          <a:lstStyle/>
          <a:p>
            <a:pPr lvl="0"/>
            <a:r>
              <a:rPr lang="en-US" dirty="0"/>
              <a:t>Students officially documenting their excuses (medical report, etc.) can take the make-up exams in the last week of the semester. </a:t>
            </a:r>
          </a:p>
          <a:p>
            <a:pPr lvl="0"/>
            <a:r>
              <a:rPr lang="en-US" dirty="0"/>
              <a:t>Students must submit the documents to their </a:t>
            </a:r>
            <a:r>
              <a:rPr lang="en-US" b="1" u="sng" dirty="0"/>
              <a:t>own departments</a:t>
            </a:r>
            <a:r>
              <a:rPr lang="en-US" dirty="0"/>
              <a:t>, and, if the department accepts their validity, their names are given to the Head of the Department of Modern Languages. If the official letter is not delivered from their Department, the students’ exam grade is cancelled even if s/he has taken a make-up exam. </a:t>
            </a:r>
          </a:p>
          <a:p>
            <a:pPr lvl="0"/>
            <a:r>
              <a:rPr lang="en-US" dirty="0"/>
              <a:t>The make-up exam for the paper-based midterm will cover all the topics handled throughout the term.  </a:t>
            </a:r>
          </a:p>
          <a:p>
            <a:pPr lvl="0"/>
            <a:r>
              <a:rPr lang="en-US" dirty="0"/>
              <a:t>The students have to bring a medical report for the oral exam to be able to take it in the following week(s).  </a:t>
            </a:r>
            <a:endParaRPr lang="tr-TR" dirty="0"/>
          </a:p>
        </p:txBody>
      </p:sp>
    </p:spTree>
    <p:extLst>
      <p:ext uri="{BB962C8B-B14F-4D97-AF65-F5344CB8AC3E}">
        <p14:creationId xmlns:p14="http://schemas.microsoft.com/office/powerpoint/2010/main" val="2301574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1525" y="484632"/>
            <a:ext cx="10820399" cy="886968"/>
          </a:xfrm>
        </p:spPr>
        <p:txBody>
          <a:bodyPr>
            <a:noAutofit/>
          </a:bodyPr>
          <a:lstStyle/>
          <a:p>
            <a:br>
              <a:rPr lang="tr-TR" sz="3600" b="1" dirty="0">
                <a:latin typeface="Rockwell" panose="02060603020205020403" pitchFamily="18" charset="0"/>
              </a:rPr>
            </a:br>
            <a:br>
              <a:rPr lang="tr-TR" sz="3600" b="1" dirty="0">
                <a:latin typeface="Rockwell" panose="02060603020205020403" pitchFamily="18" charset="0"/>
              </a:rPr>
            </a:br>
            <a:br>
              <a:rPr lang="tr-TR" sz="4400" b="1" dirty="0">
                <a:latin typeface="Rockwell" panose="02060603020205020403" pitchFamily="18" charset="0"/>
              </a:rPr>
            </a:br>
            <a:br>
              <a:rPr lang="tr-TR" sz="4400" b="1" dirty="0">
                <a:latin typeface="Rockwell" panose="02060603020205020403" pitchFamily="18" charset="0"/>
              </a:rPr>
            </a:br>
            <a:endParaRPr lang="tr-TR" sz="3600" dirty="0"/>
          </a:p>
        </p:txBody>
      </p:sp>
      <p:graphicFrame>
        <p:nvGraphicFramePr>
          <p:cNvPr id="3" name="Table 2">
            <a:extLst>
              <a:ext uri="{FF2B5EF4-FFF2-40B4-BE49-F238E27FC236}">
                <a16:creationId xmlns:a16="http://schemas.microsoft.com/office/drawing/2014/main" id="{8FCBACE5-7587-AA4F-985A-9C62E8452F18}"/>
              </a:ext>
            </a:extLst>
          </p:cNvPr>
          <p:cNvGraphicFramePr>
            <a:graphicFrameLocks noGrp="1"/>
          </p:cNvGraphicFramePr>
          <p:nvPr>
            <p:extLst/>
          </p:nvPr>
        </p:nvGraphicFramePr>
        <p:xfrm>
          <a:off x="3279913" y="1063488"/>
          <a:ext cx="4691268" cy="4713456"/>
        </p:xfrm>
        <a:graphic>
          <a:graphicData uri="http://schemas.openxmlformats.org/drawingml/2006/table">
            <a:tbl>
              <a:tblPr firstRow="1" firstCol="1" bandRow="1">
                <a:tableStyleId>{5C22544A-7EE6-4342-B048-85BDC9FD1C3A}</a:tableStyleId>
              </a:tblPr>
              <a:tblGrid>
                <a:gridCol w="1839918">
                  <a:extLst>
                    <a:ext uri="{9D8B030D-6E8A-4147-A177-3AD203B41FA5}">
                      <a16:colId xmlns:a16="http://schemas.microsoft.com/office/drawing/2014/main" val="1482661295"/>
                    </a:ext>
                  </a:extLst>
                </a:gridCol>
                <a:gridCol w="1366037">
                  <a:extLst>
                    <a:ext uri="{9D8B030D-6E8A-4147-A177-3AD203B41FA5}">
                      <a16:colId xmlns:a16="http://schemas.microsoft.com/office/drawing/2014/main" val="2992338979"/>
                    </a:ext>
                  </a:extLst>
                </a:gridCol>
                <a:gridCol w="1485313">
                  <a:extLst>
                    <a:ext uri="{9D8B030D-6E8A-4147-A177-3AD203B41FA5}">
                      <a16:colId xmlns:a16="http://schemas.microsoft.com/office/drawing/2014/main" val="3103815161"/>
                    </a:ext>
                  </a:extLst>
                </a:gridCol>
              </a:tblGrid>
              <a:tr h="392788">
                <a:tc>
                  <a:txBody>
                    <a:bodyPr/>
                    <a:lstStyle/>
                    <a:p>
                      <a:pPr algn="ctr">
                        <a:spcAft>
                          <a:spcPts val="0"/>
                        </a:spcAft>
                      </a:pPr>
                      <a:r>
                        <a:rPr lang="en-GB" sz="1200">
                          <a:effectLst/>
                        </a:rPr>
                        <a:t>GRADING SCALE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l"/>
                      <a:endParaRPr lang="tr-TR" sz="1200" dirty="0">
                        <a:effectLst/>
                        <a:latin typeface="Calibri" panose="020F0502020204030204" pitchFamily="34" charset="0"/>
                        <a:cs typeface="Times New Roman" panose="02020603050405020304" pitchFamily="18" charset="0"/>
                      </a:endParaRPr>
                    </a:p>
                  </a:txBody>
                  <a:tcPr marL="9525" marR="9525" marT="9525" marB="0" anchor="b"/>
                </a:tc>
                <a:tc hMerge="1">
                  <a:txBody>
                    <a:bodyPr/>
                    <a:lstStyle/>
                    <a:p>
                      <a:endParaRPr lang="tr-TR"/>
                    </a:p>
                  </a:txBody>
                  <a:tcPr/>
                </a:tc>
                <a:extLst>
                  <a:ext uri="{0D108BD9-81ED-4DB2-BD59-A6C34878D82A}">
                    <a16:rowId xmlns:a16="http://schemas.microsoft.com/office/drawing/2014/main" val="4205324621"/>
                  </a:ext>
                </a:extLst>
              </a:tr>
              <a:tr h="392788">
                <a:tc>
                  <a:txBody>
                    <a:bodyPr/>
                    <a:lstStyle/>
                    <a:p>
                      <a:pPr algn="ctr">
                        <a:spcAft>
                          <a:spcPts val="0"/>
                        </a:spcAft>
                      </a:pPr>
                      <a:r>
                        <a:rPr lang="en-GB" sz="1200">
                          <a:effectLst/>
                        </a:rPr>
                        <a:t>GRADE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200">
                          <a:effectLst/>
                        </a:rPr>
                        <a:t>LETTER</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ECTS</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797232197"/>
                  </a:ext>
                </a:extLst>
              </a:tr>
              <a:tr h="392788">
                <a:tc>
                  <a:txBody>
                    <a:bodyPr/>
                    <a:lstStyle/>
                    <a:p>
                      <a:pPr algn="ctr">
                        <a:spcAft>
                          <a:spcPts val="0"/>
                        </a:spcAft>
                      </a:pPr>
                      <a:r>
                        <a:rPr lang="en-GB" sz="1200">
                          <a:effectLst/>
                        </a:rPr>
                        <a:t>90-100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AA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4.00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299867240"/>
                  </a:ext>
                </a:extLst>
              </a:tr>
              <a:tr h="392788">
                <a:tc>
                  <a:txBody>
                    <a:bodyPr/>
                    <a:lstStyle/>
                    <a:p>
                      <a:pPr algn="ctr">
                        <a:spcAft>
                          <a:spcPts val="0"/>
                        </a:spcAft>
                      </a:pPr>
                      <a:r>
                        <a:rPr lang="en-GB" sz="1200">
                          <a:effectLst/>
                        </a:rPr>
                        <a:t>80-89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BA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3.50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065425734"/>
                  </a:ext>
                </a:extLst>
              </a:tr>
              <a:tr h="392788">
                <a:tc>
                  <a:txBody>
                    <a:bodyPr/>
                    <a:lstStyle/>
                    <a:p>
                      <a:pPr algn="ctr">
                        <a:spcAft>
                          <a:spcPts val="0"/>
                        </a:spcAft>
                      </a:pPr>
                      <a:r>
                        <a:rPr lang="en-GB" sz="1200">
                          <a:effectLst/>
                        </a:rPr>
                        <a:t>70-79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BB</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3.00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535690345"/>
                  </a:ext>
                </a:extLst>
              </a:tr>
              <a:tr h="392788">
                <a:tc>
                  <a:txBody>
                    <a:bodyPr/>
                    <a:lstStyle/>
                    <a:p>
                      <a:pPr algn="ctr">
                        <a:spcAft>
                          <a:spcPts val="0"/>
                        </a:spcAft>
                      </a:pPr>
                      <a:r>
                        <a:rPr lang="en-GB" sz="1200">
                          <a:effectLst/>
                        </a:rPr>
                        <a:t>60-69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CB</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2.50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518070219"/>
                  </a:ext>
                </a:extLst>
              </a:tr>
              <a:tr h="392788">
                <a:tc>
                  <a:txBody>
                    <a:bodyPr/>
                    <a:lstStyle/>
                    <a:p>
                      <a:pPr algn="ctr">
                        <a:spcAft>
                          <a:spcPts val="0"/>
                        </a:spcAft>
                      </a:pPr>
                      <a:r>
                        <a:rPr lang="en-GB" sz="1200">
                          <a:effectLst/>
                        </a:rPr>
                        <a:t>53-59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CC</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2.00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83187732"/>
                  </a:ext>
                </a:extLst>
              </a:tr>
              <a:tr h="392788">
                <a:tc>
                  <a:txBody>
                    <a:bodyPr/>
                    <a:lstStyle/>
                    <a:p>
                      <a:pPr algn="ctr">
                        <a:spcAft>
                          <a:spcPts val="0"/>
                        </a:spcAft>
                      </a:pPr>
                      <a:r>
                        <a:rPr lang="en-GB" sz="1200">
                          <a:effectLst/>
                        </a:rPr>
                        <a:t>48-52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DC</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1.50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10221913"/>
                  </a:ext>
                </a:extLst>
              </a:tr>
              <a:tr h="392788">
                <a:tc>
                  <a:txBody>
                    <a:bodyPr/>
                    <a:lstStyle/>
                    <a:p>
                      <a:pPr algn="ctr">
                        <a:spcAft>
                          <a:spcPts val="0"/>
                        </a:spcAft>
                      </a:pPr>
                      <a:r>
                        <a:rPr lang="en-GB" sz="1200">
                          <a:effectLst/>
                        </a:rPr>
                        <a:t>40-47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DD</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632971266"/>
                  </a:ext>
                </a:extLst>
              </a:tr>
              <a:tr h="392788">
                <a:tc>
                  <a:txBody>
                    <a:bodyPr/>
                    <a:lstStyle/>
                    <a:p>
                      <a:pPr algn="ctr">
                        <a:spcAft>
                          <a:spcPts val="0"/>
                        </a:spcAft>
                      </a:pPr>
                      <a:r>
                        <a:rPr lang="en-GB" sz="1200" dirty="0">
                          <a:effectLst/>
                        </a:rPr>
                        <a:t>30-39</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FD</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0.50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973183606"/>
                  </a:ext>
                </a:extLst>
              </a:tr>
              <a:tr h="392788">
                <a:tc>
                  <a:txBody>
                    <a:bodyPr/>
                    <a:lstStyle/>
                    <a:p>
                      <a:pPr algn="ctr">
                        <a:spcAft>
                          <a:spcPts val="0"/>
                        </a:spcAft>
                      </a:pPr>
                      <a:r>
                        <a:rPr lang="en-GB" sz="1200" dirty="0">
                          <a:effectLst/>
                        </a:rPr>
                        <a:t>0-29</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FF</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0.00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92715089"/>
                  </a:ext>
                </a:extLst>
              </a:tr>
              <a:tr h="392788">
                <a:tc>
                  <a:txBody>
                    <a:bodyPr/>
                    <a:lstStyle/>
                    <a:p>
                      <a:pPr algn="ctr">
                        <a:spcAft>
                          <a:spcPts val="0"/>
                        </a:spcAft>
                      </a:pPr>
                      <a:r>
                        <a:rPr lang="en-GB" sz="1200" dirty="0">
                          <a:effectLst/>
                        </a:rPr>
                        <a:t>ABSENTEE</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F0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dirty="0">
                          <a:effectLst/>
                        </a:rPr>
                        <a:t>0.00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250054390"/>
                  </a:ext>
                </a:extLst>
              </a:tr>
            </a:tbl>
          </a:graphicData>
        </a:graphic>
      </p:graphicFrame>
    </p:spTree>
    <p:extLst>
      <p:ext uri="{BB962C8B-B14F-4D97-AF65-F5344CB8AC3E}">
        <p14:creationId xmlns:p14="http://schemas.microsoft.com/office/powerpoint/2010/main" val="559648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a:extLst>
              <a:ext uri="{FF2B5EF4-FFF2-40B4-BE49-F238E27FC236}">
                <a16:creationId xmlns:a16="http://schemas.microsoft.com/office/drawing/2014/main" id="{6B956F1A-C28E-48BB-9ADA-43BBCA564987}"/>
              </a:ext>
            </a:extLst>
          </p:cNvPr>
          <p:cNvSpPr>
            <a:spLocks noGrp="1"/>
          </p:cNvSpPr>
          <p:nvPr>
            <p:ph type="title"/>
          </p:nvPr>
        </p:nvSpPr>
        <p:spPr>
          <a:xfrm>
            <a:off x="1500541" y="3999771"/>
            <a:ext cx="10058400" cy="1609344"/>
          </a:xfrm>
          <a:blipFill>
            <a:blip r:embed="rId2"/>
            <a:tile tx="0" ty="0" sx="100000" sy="100000" flip="none" algn="tl"/>
          </a:blipFill>
          <a:ln w="76200">
            <a:solidFill>
              <a:srgbClr val="CC6600"/>
            </a:solidFill>
            <a:prstDash val="sysDot"/>
          </a:ln>
        </p:spPr>
        <p:txBody>
          <a:bodyPr>
            <a:normAutofit/>
          </a:bodyPr>
          <a:lstStyle/>
          <a:p>
            <a:pPr algn="r"/>
            <a:r>
              <a:rPr lang="tr-TR" sz="4800" b="1" dirty="0">
                <a:solidFill>
                  <a:srgbClr val="CC6600"/>
                </a:solidFill>
              </a:rPr>
              <a:t>Course </a:t>
            </a:r>
            <a:r>
              <a:rPr lang="tr-TR" b="1" dirty="0">
                <a:solidFill>
                  <a:srgbClr val="CC6600"/>
                </a:solidFill>
              </a:rPr>
              <a:t>I</a:t>
            </a:r>
            <a:r>
              <a:rPr lang="tr-TR" sz="4800" b="1" dirty="0">
                <a:solidFill>
                  <a:srgbClr val="CC6600"/>
                </a:solidFill>
              </a:rPr>
              <a:t>nformation </a:t>
            </a:r>
            <a:r>
              <a:rPr lang="tr-TR" sz="4800" b="1" dirty="0" err="1">
                <a:solidFill>
                  <a:srgbClr val="CC6600"/>
                </a:solidFill>
              </a:rPr>
              <a:t>for</a:t>
            </a:r>
            <a:r>
              <a:rPr lang="tr-TR" b="1" dirty="0">
                <a:solidFill>
                  <a:srgbClr val="CC6600"/>
                </a:solidFill>
              </a:rPr>
              <a:t> </a:t>
            </a:r>
            <a:br>
              <a:rPr lang="tr-TR" b="1" dirty="0">
                <a:solidFill>
                  <a:srgbClr val="CC6600"/>
                </a:solidFill>
              </a:rPr>
            </a:br>
            <a:r>
              <a:rPr lang="tr-TR" b="1" dirty="0">
                <a:solidFill>
                  <a:srgbClr val="CC6600"/>
                </a:solidFill>
              </a:rPr>
              <a:t>MDB1051 English 1</a:t>
            </a:r>
            <a:endParaRPr lang="tr-TR" sz="4800" b="1" dirty="0">
              <a:solidFill>
                <a:srgbClr val="CC6600"/>
              </a:solidFill>
            </a:endParaRPr>
          </a:p>
        </p:txBody>
      </p:sp>
    </p:spTree>
    <p:extLst>
      <p:ext uri="{BB962C8B-B14F-4D97-AF65-F5344CB8AC3E}">
        <p14:creationId xmlns:p14="http://schemas.microsoft.com/office/powerpoint/2010/main" val="198264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F465-2D2C-2A45-95A0-C1B4A6BB8561}"/>
              </a:ext>
            </a:extLst>
          </p:cNvPr>
          <p:cNvSpPr>
            <a:spLocks noGrp="1"/>
          </p:cNvSpPr>
          <p:nvPr>
            <p:ph type="title"/>
          </p:nvPr>
        </p:nvSpPr>
        <p:spPr>
          <a:xfrm>
            <a:off x="877956" y="473629"/>
            <a:ext cx="10058400" cy="1027180"/>
          </a:xfrm>
        </p:spPr>
        <p:txBody>
          <a:bodyPr/>
          <a:lstStyle/>
          <a:p>
            <a:r>
              <a:rPr lang="tr-TR" sz="4400" b="1" dirty="0">
                <a:solidFill>
                  <a:srgbClr val="CC6600"/>
                </a:solidFill>
              </a:rPr>
              <a:t>Course </a:t>
            </a:r>
            <a:r>
              <a:rPr lang="tr-TR" sz="4400" b="1" dirty="0" err="1">
                <a:solidFill>
                  <a:srgbClr val="CC6600"/>
                </a:solidFill>
              </a:rPr>
              <a:t>Description</a:t>
            </a:r>
            <a:endParaRPr lang="tr-TR" sz="4400" b="1" dirty="0">
              <a:solidFill>
                <a:srgbClr val="CC6600"/>
              </a:solidFill>
            </a:endParaRPr>
          </a:p>
        </p:txBody>
      </p:sp>
      <p:sp>
        <p:nvSpPr>
          <p:cNvPr id="3" name="Content Placeholder 2">
            <a:extLst>
              <a:ext uri="{FF2B5EF4-FFF2-40B4-BE49-F238E27FC236}">
                <a16:creationId xmlns:a16="http://schemas.microsoft.com/office/drawing/2014/main" id="{78F8F2B0-E2BD-CA4F-B798-C773AF6D3730}"/>
              </a:ext>
            </a:extLst>
          </p:cNvPr>
          <p:cNvSpPr>
            <a:spLocks noGrp="1"/>
          </p:cNvSpPr>
          <p:nvPr>
            <p:ph idx="1"/>
          </p:nvPr>
        </p:nvSpPr>
        <p:spPr>
          <a:xfrm>
            <a:off x="1066800" y="1500809"/>
            <a:ext cx="10058400" cy="4860233"/>
          </a:xfrm>
        </p:spPr>
        <p:txBody>
          <a:bodyPr>
            <a:normAutofit/>
          </a:bodyPr>
          <a:lstStyle/>
          <a:p>
            <a:r>
              <a:rPr lang="en-US" dirty="0"/>
              <a:t>This basic English course is a 3-credit compulsory course for the students of departments in which 100% of the coursework is in Turkish. English I is not a prerequisite for English II. However, it should be kept in mind that these two courses are designed to improve language skills in a constructive trend; that is, English II is like a follow-up to English I. Therefore, it would be wise for students to take-up these courses respectively. </a:t>
            </a:r>
            <a:endParaRPr lang="tr-TR" dirty="0"/>
          </a:p>
          <a:p>
            <a:pPr marL="0" indent="0">
              <a:buNone/>
            </a:pPr>
            <a:r>
              <a:rPr lang="en-US" dirty="0"/>
              <a:t> </a:t>
            </a:r>
            <a:endParaRPr lang="tr-TR" dirty="0"/>
          </a:p>
          <a:p>
            <a:r>
              <a:rPr lang="en-US" dirty="0"/>
              <a:t>MDB1051 English I is delivered in two different modes: face-to-face and online with no specific difference between contents and assessment systems. For the students who take up the courses in face-to-face mode, attendance is compulsory by 70%. There is no attendance requirement for the students who take up the courses online. To be able to register for the online courses, the students need to pay a certain amount of fee. </a:t>
            </a:r>
            <a:endParaRPr lang="tr-TR" dirty="0"/>
          </a:p>
        </p:txBody>
      </p:sp>
    </p:spTree>
    <p:extLst>
      <p:ext uri="{BB962C8B-B14F-4D97-AF65-F5344CB8AC3E}">
        <p14:creationId xmlns:p14="http://schemas.microsoft.com/office/powerpoint/2010/main" val="1205815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F465-2D2C-2A45-95A0-C1B4A6BB8561}"/>
              </a:ext>
            </a:extLst>
          </p:cNvPr>
          <p:cNvSpPr>
            <a:spLocks noGrp="1"/>
          </p:cNvSpPr>
          <p:nvPr>
            <p:ph type="title"/>
          </p:nvPr>
        </p:nvSpPr>
        <p:spPr/>
        <p:txBody>
          <a:bodyPr>
            <a:normAutofit/>
          </a:bodyPr>
          <a:lstStyle/>
          <a:p>
            <a:r>
              <a:rPr lang="tr-TR" sz="4400" b="1" dirty="0">
                <a:solidFill>
                  <a:srgbClr val="CC6600"/>
                </a:solidFill>
              </a:rPr>
              <a:t>Course </a:t>
            </a:r>
            <a:r>
              <a:rPr lang="tr-TR" sz="4400" b="1" dirty="0" err="1">
                <a:solidFill>
                  <a:srgbClr val="CC6600"/>
                </a:solidFill>
              </a:rPr>
              <a:t>Description</a:t>
            </a:r>
            <a:endParaRPr lang="tr-TR" sz="4400" b="1" dirty="0">
              <a:solidFill>
                <a:srgbClr val="CC6600"/>
              </a:solidFill>
            </a:endParaRPr>
          </a:p>
        </p:txBody>
      </p:sp>
      <p:sp>
        <p:nvSpPr>
          <p:cNvPr id="3" name="Content Placeholder 2">
            <a:extLst>
              <a:ext uri="{FF2B5EF4-FFF2-40B4-BE49-F238E27FC236}">
                <a16:creationId xmlns:a16="http://schemas.microsoft.com/office/drawing/2014/main" id="{78F8F2B0-E2BD-CA4F-B798-C773AF6D3730}"/>
              </a:ext>
            </a:extLst>
          </p:cNvPr>
          <p:cNvSpPr>
            <a:spLocks noGrp="1"/>
          </p:cNvSpPr>
          <p:nvPr>
            <p:ph idx="1"/>
          </p:nvPr>
        </p:nvSpPr>
        <p:spPr>
          <a:xfrm>
            <a:off x="1066800" y="1944095"/>
            <a:ext cx="10058400" cy="4257923"/>
          </a:xfrm>
        </p:spPr>
        <p:txBody>
          <a:bodyPr>
            <a:normAutofit/>
          </a:bodyPr>
          <a:lstStyle/>
          <a:p>
            <a:pPr marL="0" indent="0">
              <a:buNone/>
            </a:pPr>
            <a:r>
              <a:rPr lang="en-US" dirty="0"/>
              <a:t> </a:t>
            </a:r>
            <a:endParaRPr lang="tr-TR" dirty="0"/>
          </a:p>
          <a:p>
            <a:r>
              <a:rPr lang="en-US" dirty="0"/>
              <a:t>English I and II courses are designed to improve the students’ communication skills necessary in daily life situations encompassing listening and speaking at elementary level. </a:t>
            </a:r>
          </a:p>
          <a:p>
            <a:r>
              <a:rPr lang="en-US" dirty="0"/>
              <a:t>The students who take up these courses will be equipped with the necessary grammatical structures (the present progressive tense, present simple tense, future tense, and simple past tense, </a:t>
            </a:r>
            <a:r>
              <a:rPr lang="en-US" dirty="0" err="1"/>
              <a:t>Wh</a:t>
            </a:r>
            <a:r>
              <a:rPr lang="en-US" dirty="0"/>
              <a:t>- questions, modals, adjectives of comparison, adverbs of frequency, the future tense, simple past tense, present perfect tense, modals, comparatives and superlatives, linking words) with the aim of improving four basic language skills. </a:t>
            </a:r>
          </a:p>
          <a:p>
            <a:r>
              <a:rPr lang="en-US" dirty="0"/>
              <a:t>The students will also be able to read different reading texts and produce written texts (e-mails, self-introduction, posters and forms, recipes). </a:t>
            </a:r>
            <a:endParaRPr lang="tr-TR" dirty="0"/>
          </a:p>
          <a:p>
            <a:pPr marL="0" indent="0">
              <a:buNone/>
            </a:pPr>
            <a:endParaRPr lang="tr-TR" dirty="0"/>
          </a:p>
        </p:txBody>
      </p:sp>
    </p:spTree>
    <p:extLst>
      <p:ext uri="{BB962C8B-B14F-4D97-AF65-F5344CB8AC3E}">
        <p14:creationId xmlns:p14="http://schemas.microsoft.com/office/powerpoint/2010/main" val="385100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1DFA-42CC-EF49-B90C-9B8A0C707E6C}"/>
              </a:ext>
            </a:extLst>
          </p:cNvPr>
          <p:cNvSpPr>
            <a:spLocks noGrp="1"/>
          </p:cNvSpPr>
          <p:nvPr>
            <p:ph type="title"/>
          </p:nvPr>
        </p:nvSpPr>
        <p:spPr>
          <a:xfrm>
            <a:off x="1066800" y="642594"/>
            <a:ext cx="10058400" cy="828397"/>
          </a:xfrm>
        </p:spPr>
        <p:txBody>
          <a:bodyPr/>
          <a:lstStyle/>
          <a:p>
            <a:r>
              <a:rPr lang="en-US" sz="4000" b="1" dirty="0">
                <a:solidFill>
                  <a:srgbClr val="CC6600"/>
                </a:solidFill>
              </a:rPr>
              <a:t>Attendance</a:t>
            </a:r>
            <a:endParaRPr lang="tr-TR" sz="4000" b="1" dirty="0">
              <a:solidFill>
                <a:srgbClr val="CC6600"/>
              </a:solidFill>
            </a:endParaRPr>
          </a:p>
        </p:txBody>
      </p:sp>
      <p:sp>
        <p:nvSpPr>
          <p:cNvPr id="3" name="Content Placeholder 2">
            <a:extLst>
              <a:ext uri="{FF2B5EF4-FFF2-40B4-BE49-F238E27FC236}">
                <a16:creationId xmlns:a16="http://schemas.microsoft.com/office/drawing/2014/main" id="{A3EAC7C5-8CF7-3D44-907D-8D7AEEA04ABF}"/>
              </a:ext>
            </a:extLst>
          </p:cNvPr>
          <p:cNvSpPr>
            <a:spLocks noGrp="1"/>
          </p:cNvSpPr>
          <p:nvPr>
            <p:ph idx="1"/>
          </p:nvPr>
        </p:nvSpPr>
        <p:spPr>
          <a:xfrm>
            <a:off x="1066800" y="1470991"/>
            <a:ext cx="10058400" cy="4790661"/>
          </a:xfrm>
        </p:spPr>
        <p:txBody>
          <a:bodyPr>
            <a:normAutofit fontScale="92500" lnSpcReduction="20000"/>
          </a:bodyPr>
          <a:lstStyle/>
          <a:p>
            <a:r>
              <a:rPr lang="en-US" b="1" dirty="0"/>
              <a:t>70% attendance </a:t>
            </a:r>
            <a:r>
              <a:rPr lang="en-US" dirty="0"/>
              <a:t>is required in DML face-to-face courses. </a:t>
            </a:r>
          </a:p>
          <a:p>
            <a:r>
              <a:rPr lang="en-US" dirty="0"/>
              <a:t>Students have to attend 70% of the total course hours (including health reports) even if they repeat compulsory English courses. </a:t>
            </a:r>
          </a:p>
          <a:p>
            <a:r>
              <a:rPr lang="en-US" dirty="0"/>
              <a:t>Approved health reports from an official or a health institution are included in the right to </a:t>
            </a:r>
            <a:r>
              <a:rPr lang="en-US" b="1" dirty="0"/>
              <a:t>30% excuses (absences)</a:t>
            </a:r>
            <a:r>
              <a:rPr lang="en-US" dirty="0"/>
              <a:t>, which means that these reports are not reduced from </a:t>
            </a:r>
            <a:r>
              <a:rPr lang="en-US" b="1" dirty="0"/>
              <a:t>70% required attendance. </a:t>
            </a:r>
            <a:r>
              <a:rPr lang="en-US" dirty="0"/>
              <a:t>Health reports taken for absenteeism are not accepted. </a:t>
            </a:r>
          </a:p>
          <a:p>
            <a:r>
              <a:rPr lang="en-US" b="1" dirty="0"/>
              <a:t>3-credit courses have a total of 12 hours of absence. Students who exceed this limit fail the course with the grade “F0”. </a:t>
            </a:r>
          </a:p>
          <a:p>
            <a:pPr lvl="0"/>
            <a:r>
              <a:rPr lang="en-US" dirty="0"/>
              <a:t>The students have to take the course in whichever group they have chosen. Instructors cannot allow students to attend classes or take examinations in a group other than their own groups where they are already officially registered. </a:t>
            </a:r>
            <a:endParaRPr lang="tr-TR" dirty="0"/>
          </a:p>
          <a:p>
            <a:pPr lvl="0"/>
            <a:r>
              <a:rPr lang="en-US" dirty="0"/>
              <a:t>No matter what students’ level of language is, instructors cannot permit them not to attend the course for that reason by taking the initiative. All students have to attend the course regardless of their level. </a:t>
            </a:r>
          </a:p>
          <a:p>
            <a:pPr lvl="0"/>
            <a:r>
              <a:rPr lang="en-US" dirty="0"/>
              <a:t>The exam week applied in some departments at faculties is not valid for English courses. Even if a department has an exam week, the English courses in the DML will continue, attendance will be taken, and the classrooms of these courses will not be used by the related department for the exam.</a:t>
            </a:r>
            <a:r>
              <a:rPr lang="tr-TR" dirty="0"/>
              <a:t> </a:t>
            </a:r>
          </a:p>
          <a:p>
            <a:endParaRPr lang="tr-TR" dirty="0"/>
          </a:p>
          <a:p>
            <a:endParaRPr lang="tr-TR" dirty="0"/>
          </a:p>
        </p:txBody>
      </p:sp>
    </p:spTree>
    <p:extLst>
      <p:ext uri="{BB962C8B-B14F-4D97-AF65-F5344CB8AC3E}">
        <p14:creationId xmlns:p14="http://schemas.microsoft.com/office/powerpoint/2010/main" val="3685948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a:extLst>
              <a:ext uri="{FF2B5EF4-FFF2-40B4-BE49-F238E27FC236}">
                <a16:creationId xmlns:a16="http://schemas.microsoft.com/office/drawing/2014/main" id="{6B956F1A-C28E-48BB-9ADA-43BBCA564987}"/>
              </a:ext>
            </a:extLst>
          </p:cNvPr>
          <p:cNvSpPr>
            <a:spLocks noGrp="1"/>
          </p:cNvSpPr>
          <p:nvPr>
            <p:ph type="title"/>
          </p:nvPr>
        </p:nvSpPr>
        <p:spPr>
          <a:xfrm>
            <a:off x="1500541" y="3999771"/>
            <a:ext cx="10058400" cy="1609344"/>
          </a:xfrm>
          <a:blipFill>
            <a:blip r:embed="rId2"/>
            <a:tile tx="0" ty="0" sx="100000" sy="100000" flip="none" algn="tl"/>
          </a:blipFill>
          <a:ln w="76200">
            <a:solidFill>
              <a:srgbClr val="CC6600"/>
            </a:solidFill>
            <a:prstDash val="sysDot"/>
          </a:ln>
        </p:spPr>
        <p:txBody>
          <a:bodyPr>
            <a:normAutofit/>
          </a:bodyPr>
          <a:lstStyle/>
          <a:p>
            <a:pPr algn="r"/>
            <a:r>
              <a:rPr lang="tr-TR" sz="4800" b="1" dirty="0">
                <a:solidFill>
                  <a:srgbClr val="CC6600"/>
                </a:solidFill>
              </a:rPr>
              <a:t>Course </a:t>
            </a:r>
            <a:r>
              <a:rPr lang="tr-TR" b="1" dirty="0">
                <a:solidFill>
                  <a:srgbClr val="CC6600"/>
                </a:solidFill>
              </a:rPr>
              <a:t>I</a:t>
            </a:r>
            <a:r>
              <a:rPr lang="tr-TR" sz="4800" b="1" dirty="0">
                <a:solidFill>
                  <a:srgbClr val="CC6600"/>
                </a:solidFill>
              </a:rPr>
              <a:t>nformation </a:t>
            </a:r>
            <a:r>
              <a:rPr lang="tr-TR" sz="4800" b="1" dirty="0" err="1">
                <a:solidFill>
                  <a:srgbClr val="CC6600"/>
                </a:solidFill>
              </a:rPr>
              <a:t>for</a:t>
            </a:r>
            <a:r>
              <a:rPr lang="tr-TR" b="1" dirty="0">
                <a:solidFill>
                  <a:srgbClr val="CC6600"/>
                </a:solidFill>
              </a:rPr>
              <a:t> </a:t>
            </a:r>
            <a:br>
              <a:rPr lang="tr-TR" b="1" dirty="0">
                <a:solidFill>
                  <a:srgbClr val="CC6600"/>
                </a:solidFill>
              </a:rPr>
            </a:br>
            <a:r>
              <a:rPr lang="tr-TR" b="1" dirty="0">
                <a:solidFill>
                  <a:srgbClr val="CC6600"/>
                </a:solidFill>
              </a:rPr>
              <a:t>MDB1031 Advanced English 1</a:t>
            </a:r>
            <a:endParaRPr lang="tr-TR" sz="4800" b="1" dirty="0">
              <a:solidFill>
                <a:srgbClr val="CC6600"/>
              </a:solidFill>
            </a:endParaRPr>
          </a:p>
        </p:txBody>
      </p:sp>
    </p:spTree>
    <p:extLst>
      <p:ext uri="{BB962C8B-B14F-4D97-AF65-F5344CB8AC3E}">
        <p14:creationId xmlns:p14="http://schemas.microsoft.com/office/powerpoint/2010/main" val="1858901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F06E57-AE7C-4939-8F88-20EDB4FAE8AE}"/>
              </a:ext>
            </a:extLst>
          </p:cNvPr>
          <p:cNvSpPr>
            <a:spLocks noGrp="1"/>
          </p:cNvSpPr>
          <p:nvPr>
            <p:ph type="title"/>
          </p:nvPr>
        </p:nvSpPr>
        <p:spPr>
          <a:xfrm>
            <a:off x="1069848" y="484632"/>
            <a:ext cx="10058400" cy="906846"/>
          </a:xfrm>
        </p:spPr>
        <p:txBody>
          <a:bodyPr>
            <a:normAutofit/>
          </a:bodyPr>
          <a:lstStyle/>
          <a:p>
            <a:r>
              <a:rPr lang="tr-TR" sz="4000" b="1" dirty="0" err="1">
                <a:solidFill>
                  <a:srgbClr val="CC6600"/>
                </a:solidFill>
              </a:rPr>
              <a:t>Please</a:t>
            </a:r>
            <a:r>
              <a:rPr lang="tr-TR" sz="4000" b="1" dirty="0">
                <a:solidFill>
                  <a:srgbClr val="CC6600"/>
                </a:solidFill>
              </a:rPr>
              <a:t> </a:t>
            </a:r>
            <a:r>
              <a:rPr lang="tr-TR" sz="4000" b="1" dirty="0" err="1">
                <a:solidFill>
                  <a:srgbClr val="CC6600"/>
                </a:solidFill>
              </a:rPr>
              <a:t>remember</a:t>
            </a:r>
            <a:r>
              <a:rPr lang="tr-TR" sz="4000" b="1" dirty="0">
                <a:solidFill>
                  <a:srgbClr val="CC6600"/>
                </a:solidFill>
              </a:rPr>
              <a:t>!</a:t>
            </a:r>
          </a:p>
        </p:txBody>
      </p:sp>
      <p:sp>
        <p:nvSpPr>
          <p:cNvPr id="3" name="İçerik Yer Tutucusu 2">
            <a:extLst>
              <a:ext uri="{FF2B5EF4-FFF2-40B4-BE49-F238E27FC236}">
                <a16:creationId xmlns:a16="http://schemas.microsoft.com/office/drawing/2014/main" id="{380E0E62-3D84-4D8F-A220-3B357DD5A421}"/>
              </a:ext>
            </a:extLst>
          </p:cNvPr>
          <p:cNvSpPr>
            <a:spLocks noGrp="1"/>
          </p:cNvSpPr>
          <p:nvPr>
            <p:ph idx="1"/>
          </p:nvPr>
        </p:nvSpPr>
        <p:spPr>
          <a:xfrm>
            <a:off x="1069848" y="1669774"/>
            <a:ext cx="10058400" cy="4502426"/>
          </a:xfrm>
        </p:spPr>
        <p:txBody>
          <a:bodyPr/>
          <a:lstStyle/>
          <a:p>
            <a:pPr algn="just">
              <a:buFont typeface="Wingdings" pitchFamily="2" charset="2"/>
              <a:buChar char="v"/>
            </a:pPr>
            <a:r>
              <a:rPr lang="en-US" sz="2400" dirty="0"/>
              <a:t>Academic misconduct like plagiarism and cheating are punishable according to YTU SFL Student Disciplinary Action Regulations and Disciplinary Action Regulation for Students at Higher Education Institutions.</a:t>
            </a:r>
          </a:p>
          <a:p>
            <a:pPr algn="just">
              <a:buFont typeface="Wingdings" pitchFamily="2" charset="2"/>
              <a:buChar char="v"/>
            </a:pPr>
            <a:endParaRPr lang="tr-TR" sz="2400" dirty="0"/>
          </a:p>
          <a:p>
            <a:pPr algn="just">
              <a:buFont typeface="Wingdings" pitchFamily="2" charset="2"/>
              <a:buChar char="v"/>
            </a:pPr>
            <a:r>
              <a:rPr lang="en-US" sz="2400" dirty="0"/>
              <a:t>Always use copyrighted materials because using pirate materials is a crime punishable by the Law No. 5846 on Intellectual and Artistic Works.</a:t>
            </a:r>
            <a:endParaRPr lang="tr-TR" sz="2400" dirty="0">
              <a:sym typeface="Wingdings" panose="05000000000000000000" pitchFamily="2" charset="2"/>
            </a:endParaRPr>
          </a:p>
        </p:txBody>
      </p:sp>
    </p:spTree>
    <p:extLst>
      <p:ext uri="{BB962C8B-B14F-4D97-AF65-F5344CB8AC3E}">
        <p14:creationId xmlns:p14="http://schemas.microsoft.com/office/powerpoint/2010/main" val="37223003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940D59-1F79-498B-9AAC-23B7F1231FE2}"/>
              </a:ext>
            </a:extLst>
          </p:cNvPr>
          <p:cNvSpPr>
            <a:spLocks noGrp="1"/>
          </p:cNvSpPr>
          <p:nvPr>
            <p:ph type="title"/>
          </p:nvPr>
        </p:nvSpPr>
        <p:spPr>
          <a:xfrm>
            <a:off x="1125780" y="502031"/>
            <a:ext cx="10498856" cy="833529"/>
          </a:xfrm>
        </p:spPr>
        <p:txBody>
          <a:bodyPr>
            <a:normAutofit/>
          </a:bodyPr>
          <a:lstStyle/>
          <a:p>
            <a:pPr algn="ctr"/>
            <a:r>
              <a:rPr lang="tr-TR" sz="4400" b="1" dirty="0" err="1">
                <a:solidFill>
                  <a:srgbClr val="CC6600"/>
                </a:solidFill>
              </a:rPr>
              <a:t>Coursebook</a:t>
            </a:r>
            <a:r>
              <a:rPr lang="tr-TR" sz="4400" b="1" dirty="0">
                <a:solidFill>
                  <a:srgbClr val="CC6600"/>
                </a:solidFill>
              </a:rPr>
              <a:t> &amp; </a:t>
            </a:r>
            <a:r>
              <a:rPr lang="tr-TR" sz="4400" b="1" dirty="0" err="1">
                <a:solidFill>
                  <a:srgbClr val="CC6600"/>
                </a:solidFill>
              </a:rPr>
              <a:t>Suggested</a:t>
            </a:r>
            <a:r>
              <a:rPr lang="tr-TR" sz="4400" b="1" dirty="0">
                <a:solidFill>
                  <a:srgbClr val="CC6600"/>
                </a:solidFill>
              </a:rPr>
              <a:t> </a:t>
            </a:r>
            <a:r>
              <a:rPr lang="tr-TR" sz="4400" b="1" dirty="0" err="1">
                <a:solidFill>
                  <a:srgbClr val="CC6600"/>
                </a:solidFill>
              </a:rPr>
              <a:t>Materials</a:t>
            </a:r>
            <a:r>
              <a:rPr lang="tr-TR" sz="4400" dirty="0"/>
              <a:t> </a:t>
            </a:r>
          </a:p>
        </p:txBody>
      </p:sp>
      <p:sp>
        <p:nvSpPr>
          <p:cNvPr id="3" name="Metin Yer Tutucusu 2">
            <a:extLst>
              <a:ext uri="{FF2B5EF4-FFF2-40B4-BE49-F238E27FC236}">
                <a16:creationId xmlns:a16="http://schemas.microsoft.com/office/drawing/2014/main" id="{4414036D-F759-408F-9C1C-6C58D8C04236}"/>
              </a:ext>
            </a:extLst>
          </p:cNvPr>
          <p:cNvSpPr>
            <a:spLocks noGrp="1"/>
          </p:cNvSpPr>
          <p:nvPr>
            <p:ph type="body" idx="1"/>
          </p:nvPr>
        </p:nvSpPr>
        <p:spPr>
          <a:xfrm>
            <a:off x="616423" y="1446534"/>
            <a:ext cx="4541539" cy="789770"/>
          </a:xfrm>
        </p:spPr>
        <p:txBody>
          <a:bodyPr>
            <a:normAutofit fontScale="77500" lnSpcReduction="20000"/>
          </a:bodyPr>
          <a:lstStyle/>
          <a:p>
            <a:r>
              <a:rPr lang="tr-TR" dirty="0"/>
              <a:t>Pioneer (</a:t>
            </a:r>
            <a:r>
              <a:rPr lang="tr-TR" dirty="0" err="1"/>
              <a:t>Elementary</a:t>
            </a:r>
            <a:r>
              <a:rPr lang="tr-TR" dirty="0"/>
              <a:t>)</a:t>
            </a:r>
          </a:p>
          <a:p>
            <a:pPr algn="ctr"/>
            <a:r>
              <a:rPr lang="tr-TR" dirty="0"/>
              <a:t>(MM Publications)</a:t>
            </a:r>
          </a:p>
          <a:p>
            <a:pPr algn="ctr"/>
            <a:endParaRPr lang="tr-TR" dirty="0"/>
          </a:p>
        </p:txBody>
      </p:sp>
      <p:sp>
        <p:nvSpPr>
          <p:cNvPr id="5" name="Metin Yer Tutucusu 4">
            <a:extLst>
              <a:ext uri="{FF2B5EF4-FFF2-40B4-BE49-F238E27FC236}">
                <a16:creationId xmlns:a16="http://schemas.microsoft.com/office/drawing/2014/main" id="{E60FC179-B18C-4A48-AC78-B22A2ADD66CF}"/>
              </a:ext>
            </a:extLst>
          </p:cNvPr>
          <p:cNvSpPr>
            <a:spLocks noGrp="1"/>
          </p:cNvSpPr>
          <p:nvPr>
            <p:ph type="body" sz="quarter" idx="3"/>
          </p:nvPr>
        </p:nvSpPr>
        <p:spPr>
          <a:xfrm>
            <a:off x="5693923" y="1370508"/>
            <a:ext cx="4754880" cy="942663"/>
          </a:xfrm>
        </p:spPr>
        <p:txBody>
          <a:bodyPr>
            <a:normAutofit fontScale="77500" lnSpcReduction="20000"/>
          </a:bodyPr>
          <a:lstStyle/>
          <a:p>
            <a:r>
              <a:rPr lang="tr-TR" dirty="0"/>
              <a:t>SUGGESTED MATERIALS &amp; SOURCES </a:t>
            </a:r>
          </a:p>
          <a:p>
            <a:r>
              <a:rPr lang="tr-TR" dirty="0" err="1"/>
              <a:t>will</a:t>
            </a:r>
            <a:r>
              <a:rPr lang="tr-TR" dirty="0"/>
              <a:t> be </a:t>
            </a:r>
            <a:r>
              <a:rPr lang="tr-TR" dirty="0" err="1"/>
              <a:t>uploaded</a:t>
            </a:r>
            <a:r>
              <a:rPr lang="tr-TR" dirty="0"/>
              <a:t> </a:t>
            </a:r>
            <a:r>
              <a:rPr lang="tr-TR" dirty="0" err="1"/>
              <a:t>to</a:t>
            </a:r>
            <a:r>
              <a:rPr lang="tr-TR" dirty="0"/>
              <a:t> </a:t>
            </a:r>
            <a:r>
              <a:rPr lang="tr-TR" dirty="0" err="1"/>
              <a:t>and</a:t>
            </a:r>
            <a:r>
              <a:rPr lang="tr-TR" dirty="0"/>
              <a:t> </a:t>
            </a:r>
            <a:r>
              <a:rPr lang="tr-TR" dirty="0" err="1"/>
              <a:t>frequently</a:t>
            </a:r>
            <a:r>
              <a:rPr lang="tr-TR" dirty="0"/>
              <a:t> </a:t>
            </a:r>
            <a:r>
              <a:rPr lang="tr-TR" dirty="0" err="1"/>
              <a:t>updated</a:t>
            </a:r>
            <a:r>
              <a:rPr lang="tr-TR" dirty="0"/>
              <a:t> on </a:t>
            </a:r>
          </a:p>
          <a:p>
            <a:endParaRPr lang="tr-TR" dirty="0"/>
          </a:p>
          <a:p>
            <a:r>
              <a:rPr lang="tr-TR" dirty="0" err="1"/>
              <a:t>ybd.yildiz.edu.tr</a:t>
            </a:r>
            <a:r>
              <a:rPr lang="tr-TR" dirty="0"/>
              <a:t> (Modern Diller – Öğrenci)</a:t>
            </a:r>
          </a:p>
        </p:txBody>
      </p:sp>
      <p:pic>
        <p:nvPicPr>
          <p:cNvPr id="14" name="Content Placeholder 13">
            <a:extLst>
              <a:ext uri="{FF2B5EF4-FFF2-40B4-BE49-F238E27FC236}">
                <a16:creationId xmlns:a16="http://schemas.microsoft.com/office/drawing/2014/main" id="{D74C07AA-3B64-0747-A5F9-007F4E21752E}"/>
              </a:ext>
            </a:extLst>
          </p:cNvPr>
          <p:cNvPicPr>
            <a:picLocks noGrp="1" noChangeAspect="1"/>
          </p:cNvPicPr>
          <p:nvPr>
            <p:ph sz="quarter" idx="4"/>
          </p:nvPr>
        </p:nvPicPr>
        <p:blipFill>
          <a:blip r:embed="rId2"/>
          <a:stretch>
            <a:fillRect/>
          </a:stretch>
        </p:blipFill>
        <p:spPr>
          <a:xfrm>
            <a:off x="5337314" y="2521890"/>
            <a:ext cx="5685183" cy="3322318"/>
          </a:xfrm>
        </p:spPr>
      </p:pic>
      <p:cxnSp>
        <p:nvCxnSpPr>
          <p:cNvPr id="16" name="Straight Arrow Connector 15">
            <a:extLst>
              <a:ext uri="{FF2B5EF4-FFF2-40B4-BE49-F238E27FC236}">
                <a16:creationId xmlns:a16="http://schemas.microsoft.com/office/drawing/2014/main" id="{142E130A-E2A0-FA47-8897-5C08FBE3708D}"/>
              </a:ext>
            </a:extLst>
          </p:cNvPr>
          <p:cNvCxnSpPr>
            <a:cxnSpLocks/>
          </p:cNvCxnSpPr>
          <p:nvPr/>
        </p:nvCxnSpPr>
        <p:spPr>
          <a:xfrm flipH="1">
            <a:off x="8716618" y="4062051"/>
            <a:ext cx="377686" cy="795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DFE1804-E0CD-2049-8F4E-38A68080A058}"/>
              </a:ext>
            </a:extLst>
          </p:cNvPr>
          <p:cNvCxnSpPr>
            <a:cxnSpLocks/>
          </p:cNvCxnSpPr>
          <p:nvPr/>
        </p:nvCxnSpPr>
        <p:spPr>
          <a:xfrm flipH="1">
            <a:off x="8799444" y="2835965"/>
            <a:ext cx="377686" cy="795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D46768C-FBD4-B647-B16D-DA91CD3A3CD2}"/>
              </a:ext>
            </a:extLst>
          </p:cNvPr>
          <p:cNvSpPr txBox="1"/>
          <p:nvPr/>
        </p:nvSpPr>
        <p:spPr>
          <a:xfrm>
            <a:off x="397565" y="5936422"/>
            <a:ext cx="4939749" cy="646331"/>
          </a:xfrm>
          <a:prstGeom prst="rect">
            <a:avLst/>
          </a:prstGeom>
          <a:noFill/>
        </p:spPr>
        <p:txBody>
          <a:bodyPr wrap="square" rtlCol="0">
            <a:spAutoFit/>
          </a:bodyPr>
          <a:lstStyle/>
          <a:p>
            <a:r>
              <a:rPr lang="tr-TR" b="1" dirty="0" err="1">
                <a:solidFill>
                  <a:srgbClr val="CC6600"/>
                </a:solidFill>
              </a:rPr>
              <a:t>Davutpaşa</a:t>
            </a:r>
            <a:r>
              <a:rPr lang="tr-TR" b="1" dirty="0">
                <a:solidFill>
                  <a:srgbClr val="CC6600"/>
                </a:solidFill>
              </a:rPr>
              <a:t>: SFL </a:t>
            </a:r>
            <a:r>
              <a:rPr lang="tr-TR" b="1" dirty="0" err="1">
                <a:solidFill>
                  <a:srgbClr val="CC6600"/>
                </a:solidFill>
              </a:rPr>
              <a:t>building</a:t>
            </a:r>
            <a:r>
              <a:rPr lang="tr-TR" b="1" dirty="0">
                <a:solidFill>
                  <a:srgbClr val="CC6600"/>
                </a:solidFill>
              </a:rPr>
              <a:t> </a:t>
            </a:r>
          </a:p>
          <a:p>
            <a:endParaRPr lang="tr-TR" b="1" dirty="0">
              <a:solidFill>
                <a:srgbClr val="CC6600"/>
              </a:solidFill>
            </a:endParaRPr>
          </a:p>
        </p:txBody>
      </p:sp>
      <p:pic>
        <p:nvPicPr>
          <p:cNvPr id="12" name="İçerik Yer Tutucusu 6">
            <a:extLst>
              <a:ext uri="{FF2B5EF4-FFF2-40B4-BE49-F238E27FC236}">
                <a16:creationId xmlns:a16="http://schemas.microsoft.com/office/drawing/2014/main" id="{373A2EA9-FDDA-F741-81B3-2C4DC2FBA3E4}"/>
              </a:ext>
            </a:extLst>
          </p:cNvPr>
          <p:cNvPicPr>
            <a:picLocks noGrp="1" noChangeAspect="1"/>
          </p:cNvPicPr>
          <p:nvPr>
            <p:ph sz="half" idx="2"/>
          </p:nvPr>
        </p:nvPicPr>
        <p:blipFill>
          <a:blip r:embed="rId3"/>
          <a:stretch>
            <a:fillRect/>
          </a:stretch>
        </p:blipFill>
        <p:spPr>
          <a:xfrm>
            <a:off x="1694189" y="2507420"/>
            <a:ext cx="2432702" cy="3200400"/>
          </a:xfrm>
          <a:prstGeom prst="rect">
            <a:avLst/>
          </a:prstGeom>
        </p:spPr>
      </p:pic>
    </p:spTree>
    <p:extLst>
      <p:ext uri="{BB962C8B-B14F-4D97-AF65-F5344CB8AC3E}">
        <p14:creationId xmlns:p14="http://schemas.microsoft.com/office/powerpoint/2010/main" val="123918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534A96-A8BF-4BFE-837F-A36FA9E0C27C}"/>
              </a:ext>
            </a:extLst>
          </p:cNvPr>
          <p:cNvSpPr>
            <a:spLocks noGrp="1"/>
          </p:cNvSpPr>
          <p:nvPr>
            <p:ph type="title"/>
          </p:nvPr>
        </p:nvSpPr>
        <p:spPr>
          <a:xfrm>
            <a:off x="636104" y="484632"/>
            <a:ext cx="10492144" cy="1071036"/>
          </a:xfrm>
        </p:spPr>
        <p:txBody>
          <a:bodyPr>
            <a:normAutofit/>
          </a:bodyPr>
          <a:lstStyle/>
          <a:p>
            <a:r>
              <a:rPr lang="tr-TR" sz="4400" b="1" dirty="0" err="1">
                <a:solidFill>
                  <a:srgbClr val="CC6600"/>
                </a:solidFill>
              </a:rPr>
              <a:t>Assessment</a:t>
            </a:r>
            <a:endParaRPr lang="tr-TR" sz="4400" b="1" dirty="0">
              <a:solidFill>
                <a:srgbClr val="CC6600"/>
              </a:solidFill>
            </a:endParaRPr>
          </a:p>
        </p:txBody>
      </p:sp>
      <p:sp>
        <p:nvSpPr>
          <p:cNvPr id="3" name="İçerik Yer Tutucusu 2">
            <a:extLst>
              <a:ext uri="{FF2B5EF4-FFF2-40B4-BE49-F238E27FC236}">
                <a16:creationId xmlns:a16="http://schemas.microsoft.com/office/drawing/2014/main" id="{415112EC-4F67-4E28-AC6C-D0B006E855DB}"/>
              </a:ext>
            </a:extLst>
          </p:cNvPr>
          <p:cNvSpPr>
            <a:spLocks noGrp="1"/>
          </p:cNvSpPr>
          <p:nvPr>
            <p:ph idx="1"/>
          </p:nvPr>
        </p:nvSpPr>
        <p:spPr>
          <a:xfrm>
            <a:off x="1069848" y="4655126"/>
            <a:ext cx="10058400" cy="1221799"/>
          </a:xfrm>
        </p:spPr>
        <p:txBody>
          <a:bodyPr>
            <a:normAutofit/>
          </a:bodyPr>
          <a:lstStyle/>
          <a:p>
            <a:pPr lvl="1"/>
            <a:endParaRPr lang="tr-TR" dirty="0"/>
          </a:p>
          <a:p>
            <a:pPr lvl="1"/>
            <a:endParaRPr lang="tr-TR" dirty="0"/>
          </a:p>
          <a:p>
            <a:pPr marL="274320" lvl="1" indent="0">
              <a:buNone/>
            </a:pPr>
            <a:endParaRPr lang="tr-TR" dirty="0"/>
          </a:p>
          <a:p>
            <a:pPr marL="274320" lvl="1" indent="0">
              <a:buNone/>
            </a:pPr>
            <a:endParaRPr lang="tr-TR" dirty="0"/>
          </a:p>
          <a:p>
            <a:endParaRPr lang="tr-TR" dirty="0"/>
          </a:p>
        </p:txBody>
      </p:sp>
      <p:graphicFrame>
        <p:nvGraphicFramePr>
          <p:cNvPr id="6" name="Table 5">
            <a:extLst>
              <a:ext uri="{FF2B5EF4-FFF2-40B4-BE49-F238E27FC236}">
                <a16:creationId xmlns:a16="http://schemas.microsoft.com/office/drawing/2014/main" id="{DB82070A-1B7C-8044-820A-8FAF2D891F66}"/>
              </a:ext>
            </a:extLst>
          </p:cNvPr>
          <p:cNvGraphicFramePr>
            <a:graphicFrameLocks noGrp="1"/>
          </p:cNvGraphicFramePr>
          <p:nvPr>
            <p:extLst>
              <p:ext uri="{D42A27DB-BD31-4B8C-83A1-F6EECF244321}">
                <p14:modId xmlns:p14="http://schemas.microsoft.com/office/powerpoint/2010/main" val="4042212303"/>
              </p:ext>
            </p:extLst>
          </p:nvPr>
        </p:nvGraphicFramePr>
        <p:xfrm>
          <a:off x="1967948" y="1555669"/>
          <a:ext cx="7613374" cy="3558684"/>
        </p:xfrm>
        <a:graphic>
          <a:graphicData uri="http://schemas.openxmlformats.org/drawingml/2006/table">
            <a:tbl>
              <a:tblPr firstRow="1" firstCol="1" bandRow="1">
                <a:tableStyleId>{5C22544A-7EE6-4342-B048-85BDC9FD1C3A}</a:tableStyleId>
              </a:tblPr>
              <a:tblGrid>
                <a:gridCol w="2733695">
                  <a:extLst>
                    <a:ext uri="{9D8B030D-6E8A-4147-A177-3AD203B41FA5}">
                      <a16:colId xmlns:a16="http://schemas.microsoft.com/office/drawing/2014/main" val="801364235"/>
                    </a:ext>
                  </a:extLst>
                </a:gridCol>
                <a:gridCol w="3337358">
                  <a:extLst>
                    <a:ext uri="{9D8B030D-6E8A-4147-A177-3AD203B41FA5}">
                      <a16:colId xmlns:a16="http://schemas.microsoft.com/office/drawing/2014/main" val="4009260266"/>
                    </a:ext>
                  </a:extLst>
                </a:gridCol>
                <a:gridCol w="1542321">
                  <a:extLst>
                    <a:ext uri="{9D8B030D-6E8A-4147-A177-3AD203B41FA5}">
                      <a16:colId xmlns:a16="http://schemas.microsoft.com/office/drawing/2014/main" val="3333302700"/>
                    </a:ext>
                  </a:extLst>
                </a:gridCol>
              </a:tblGrid>
              <a:tr h="762575">
                <a:tc gridSpan="3">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ASSESSMENT</a:t>
                      </a:r>
                      <a:endParaRPr lang="tr-TR" sz="1000" dirty="0">
                        <a:effectLst/>
                      </a:endParaRPr>
                    </a:p>
                    <a:p>
                      <a:pPr algn="ct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46721862"/>
                  </a:ext>
                </a:extLst>
              </a:tr>
              <a:tr h="254192">
                <a:tc>
                  <a:txBody>
                    <a:bodyPr/>
                    <a:lstStyle/>
                    <a:p>
                      <a:pPr algn="ctr">
                        <a:spcAft>
                          <a:spcPts val="0"/>
                        </a:spcAft>
                      </a:pPr>
                      <a:r>
                        <a:rPr lang="tr-TR" sz="11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DATE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PERCENTAGE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3882001"/>
                  </a:ext>
                </a:extLst>
              </a:tr>
              <a:tr h="762575">
                <a:tc>
                  <a:txBody>
                    <a:bodyPr/>
                    <a:lstStyle/>
                    <a:p>
                      <a:pPr>
                        <a:spcAft>
                          <a:spcPts val="0"/>
                        </a:spcAft>
                      </a:pPr>
                      <a:r>
                        <a:rPr lang="tr-TR" sz="1100" dirty="0">
                          <a:effectLst/>
                        </a:rPr>
                        <a:t> </a:t>
                      </a:r>
                      <a:endParaRPr lang="tr-TR" sz="1000" dirty="0">
                        <a:effectLst/>
                      </a:endParaRPr>
                    </a:p>
                    <a:p>
                      <a:pPr>
                        <a:spcAft>
                          <a:spcPts val="0"/>
                        </a:spcAft>
                      </a:pPr>
                      <a:r>
                        <a:rPr lang="tr-TR" sz="1100" dirty="0">
                          <a:effectLst/>
                        </a:rPr>
                        <a:t>MIDTERM 1 (</a:t>
                      </a:r>
                      <a:r>
                        <a:rPr lang="tr-TR" sz="1100" dirty="0" err="1">
                          <a:effectLst/>
                        </a:rPr>
                        <a:t>Paper-based</a:t>
                      </a:r>
                      <a:r>
                        <a:rPr lang="tr-TR" sz="1100" dirty="0">
                          <a:effectLst/>
                        </a:rPr>
                        <a:t>, </a:t>
                      </a:r>
                      <a:r>
                        <a:rPr lang="tr-TR" sz="1100" dirty="0" err="1">
                          <a:effectLst/>
                        </a:rPr>
                        <a:t>common</a:t>
                      </a:r>
                      <a:r>
                        <a:rPr lang="tr-TR" sz="1100" dirty="0">
                          <a:effectLst/>
                        </a:rPr>
                        <a:t>)</a:t>
                      </a:r>
                      <a:endParaRPr lang="tr-TR" sz="1000" dirty="0">
                        <a:effectLst/>
                      </a:endParaRPr>
                    </a:p>
                    <a:p>
                      <a:pP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19-23 NOVEMBER</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30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5902760"/>
                  </a:ext>
                </a:extLst>
              </a:tr>
              <a:tr h="762575">
                <a:tc>
                  <a:txBody>
                    <a:bodyPr/>
                    <a:lstStyle/>
                    <a:p>
                      <a:pPr>
                        <a:spcAft>
                          <a:spcPts val="0"/>
                        </a:spcAft>
                      </a:pPr>
                      <a:r>
                        <a:rPr lang="tr-TR" sz="1100" dirty="0">
                          <a:effectLst/>
                        </a:rPr>
                        <a:t> </a:t>
                      </a:r>
                      <a:endParaRPr lang="tr-TR" sz="1000" dirty="0">
                        <a:effectLst/>
                      </a:endParaRPr>
                    </a:p>
                    <a:p>
                      <a:pPr>
                        <a:spcAft>
                          <a:spcPts val="0"/>
                        </a:spcAft>
                      </a:pPr>
                      <a:r>
                        <a:rPr lang="tr-TR" sz="1100" dirty="0">
                          <a:effectLst/>
                        </a:rPr>
                        <a:t>MIDTERM 2 (</a:t>
                      </a:r>
                      <a:r>
                        <a:rPr lang="tr-TR" sz="1100" dirty="0" err="1">
                          <a:effectLst/>
                        </a:rPr>
                        <a:t>Paper-based</a:t>
                      </a:r>
                      <a:r>
                        <a:rPr lang="tr-TR" sz="1100" dirty="0">
                          <a:effectLst/>
                        </a:rPr>
                        <a:t>, in </a:t>
                      </a:r>
                      <a:r>
                        <a:rPr lang="tr-TR" sz="1100" dirty="0" err="1">
                          <a:effectLst/>
                        </a:rPr>
                        <a:t>class-hours</a:t>
                      </a:r>
                      <a:r>
                        <a:rPr lang="tr-TR" sz="1100" dirty="0">
                          <a:effectLst/>
                        </a:rPr>
                        <a:t>)</a:t>
                      </a:r>
                      <a:endParaRPr lang="tr-TR" sz="1000" dirty="0">
                        <a:effectLst/>
                      </a:endParaRPr>
                    </a:p>
                    <a:p>
                      <a:pP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kern="1200" dirty="0">
                          <a:solidFill>
                            <a:schemeClr val="dk1"/>
                          </a:solidFill>
                          <a:effectLst/>
                          <a:latin typeface="+mn-lt"/>
                          <a:ea typeface="+mn-ea"/>
                          <a:cs typeface="+mn-cs"/>
                        </a:rPr>
                        <a:t>10-14 DECEMBER</a:t>
                      </a: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30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4475689"/>
                  </a:ext>
                </a:extLst>
              </a:tr>
              <a:tr h="762575">
                <a:tc>
                  <a:txBody>
                    <a:bodyPr/>
                    <a:lstStyle/>
                    <a:p>
                      <a:pPr>
                        <a:spcAft>
                          <a:spcPts val="0"/>
                        </a:spcAft>
                      </a:pPr>
                      <a:r>
                        <a:rPr lang="tr-TR" sz="1100" dirty="0">
                          <a:effectLst/>
                        </a:rPr>
                        <a:t> </a:t>
                      </a:r>
                      <a:endParaRPr lang="tr-TR" sz="1000" dirty="0">
                        <a:effectLst/>
                      </a:endParaRPr>
                    </a:p>
                    <a:p>
                      <a:pPr>
                        <a:spcAft>
                          <a:spcPts val="0"/>
                        </a:spcAft>
                      </a:pPr>
                      <a:r>
                        <a:rPr lang="tr-TR" sz="1100" dirty="0">
                          <a:effectLst/>
                        </a:rPr>
                        <a:t>FINAL EXAM (</a:t>
                      </a:r>
                      <a:r>
                        <a:rPr lang="tr-TR" sz="1100" dirty="0" err="1">
                          <a:effectLst/>
                        </a:rPr>
                        <a:t>Paper-based</a:t>
                      </a:r>
                      <a:r>
                        <a:rPr lang="tr-TR" sz="1100" dirty="0">
                          <a:effectLst/>
                        </a:rPr>
                        <a:t>, </a:t>
                      </a:r>
                      <a:r>
                        <a:rPr lang="tr-TR" sz="1100" dirty="0" err="1">
                          <a:effectLst/>
                        </a:rPr>
                        <a:t>common</a:t>
                      </a:r>
                      <a:r>
                        <a:rPr lang="tr-TR" sz="1100" dirty="0">
                          <a:effectLst/>
                        </a:rPr>
                        <a:t>) </a:t>
                      </a:r>
                      <a:endParaRPr lang="tr-TR" sz="1000" dirty="0">
                        <a:effectLst/>
                      </a:endParaRPr>
                    </a:p>
                    <a:p>
                      <a:pP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tabLst>
                          <a:tab pos="890270" algn="ctr"/>
                        </a:tabLst>
                      </a:pPr>
                      <a:r>
                        <a:rPr lang="tr-TR" sz="1100" dirty="0">
                          <a:effectLst/>
                        </a:rPr>
                        <a:t> </a:t>
                      </a:r>
                      <a:endParaRPr lang="tr-TR" sz="1000" dirty="0">
                        <a:effectLst/>
                      </a:endParaRPr>
                    </a:p>
                    <a:p>
                      <a:pPr algn="ctr">
                        <a:spcAft>
                          <a:spcPts val="0"/>
                        </a:spcAft>
                        <a:tabLst>
                          <a:tab pos="890270" algn="ctr"/>
                        </a:tabLst>
                      </a:pPr>
                      <a:r>
                        <a:rPr lang="tr-TR" sz="1100" dirty="0">
                          <a:effectLst/>
                        </a:rPr>
                        <a:t>31 DECEMBER-4 JANUARY</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40</a:t>
                      </a:r>
                      <a:endParaRPr lang="tr-TR" sz="1000" dirty="0">
                        <a:effectLst/>
                      </a:endParaRPr>
                    </a:p>
                    <a:p>
                      <a:pPr algn="ct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2844918"/>
                  </a:ext>
                </a:extLst>
              </a:tr>
              <a:tr h="254192">
                <a:tc>
                  <a:txBody>
                    <a:bodyPr/>
                    <a:lstStyle/>
                    <a:p>
                      <a:pPr>
                        <a:spcAft>
                          <a:spcPts val="0"/>
                        </a:spcAft>
                      </a:pPr>
                      <a:r>
                        <a:rPr lang="tr-TR" sz="11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TOTAL</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100%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7724991"/>
                  </a:ext>
                </a:extLst>
              </a:tr>
            </a:tbl>
          </a:graphicData>
        </a:graphic>
      </p:graphicFrame>
    </p:spTree>
    <p:extLst>
      <p:ext uri="{BB962C8B-B14F-4D97-AF65-F5344CB8AC3E}">
        <p14:creationId xmlns:p14="http://schemas.microsoft.com/office/powerpoint/2010/main" val="39905703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C592-AE6C-9F48-9217-B1439E7A1ECD}"/>
              </a:ext>
            </a:extLst>
          </p:cNvPr>
          <p:cNvSpPr>
            <a:spLocks noGrp="1"/>
          </p:cNvSpPr>
          <p:nvPr>
            <p:ph type="title"/>
          </p:nvPr>
        </p:nvSpPr>
        <p:spPr>
          <a:xfrm>
            <a:off x="1066800" y="642594"/>
            <a:ext cx="10058400" cy="987423"/>
          </a:xfrm>
        </p:spPr>
        <p:txBody>
          <a:bodyPr/>
          <a:lstStyle/>
          <a:p>
            <a:r>
              <a:rPr lang="tr-TR" sz="4000" b="1" dirty="0" err="1">
                <a:solidFill>
                  <a:srgbClr val="CC6600"/>
                </a:solidFill>
              </a:rPr>
              <a:t>Make-up</a:t>
            </a:r>
            <a:r>
              <a:rPr lang="tr-TR" sz="4000" b="1" dirty="0">
                <a:solidFill>
                  <a:srgbClr val="CC6600"/>
                </a:solidFill>
              </a:rPr>
              <a:t> </a:t>
            </a:r>
            <a:r>
              <a:rPr lang="tr-TR" sz="4000" b="1" dirty="0" err="1">
                <a:solidFill>
                  <a:srgbClr val="CC6600"/>
                </a:solidFill>
              </a:rPr>
              <a:t>Exams</a:t>
            </a:r>
            <a:endParaRPr lang="tr-TR" sz="4000" b="1" dirty="0">
              <a:solidFill>
                <a:srgbClr val="CC6600"/>
              </a:solidFill>
            </a:endParaRPr>
          </a:p>
        </p:txBody>
      </p:sp>
      <p:sp>
        <p:nvSpPr>
          <p:cNvPr id="3" name="Content Placeholder 2">
            <a:extLst>
              <a:ext uri="{FF2B5EF4-FFF2-40B4-BE49-F238E27FC236}">
                <a16:creationId xmlns:a16="http://schemas.microsoft.com/office/drawing/2014/main" id="{42827E66-AB11-CE41-A3F9-78D42C9FD66A}"/>
              </a:ext>
            </a:extLst>
          </p:cNvPr>
          <p:cNvSpPr>
            <a:spLocks noGrp="1"/>
          </p:cNvSpPr>
          <p:nvPr>
            <p:ph idx="1"/>
          </p:nvPr>
        </p:nvSpPr>
        <p:spPr>
          <a:xfrm>
            <a:off x="1066800" y="1719470"/>
            <a:ext cx="10058400" cy="4315570"/>
          </a:xfrm>
        </p:spPr>
        <p:txBody>
          <a:bodyPr>
            <a:normAutofit/>
          </a:bodyPr>
          <a:lstStyle/>
          <a:p>
            <a:pPr lvl="0"/>
            <a:r>
              <a:rPr lang="en-US" dirty="0"/>
              <a:t>Students officially documenting their excuses (medical report, etc.) can take the make-up exams in the last week of the semester. </a:t>
            </a:r>
          </a:p>
          <a:p>
            <a:pPr lvl="0"/>
            <a:r>
              <a:rPr lang="en-US" dirty="0"/>
              <a:t>Students must submit the documents to their </a:t>
            </a:r>
            <a:r>
              <a:rPr lang="en-US" b="1" u="sng" dirty="0"/>
              <a:t>own departments</a:t>
            </a:r>
            <a:r>
              <a:rPr lang="en-US" dirty="0"/>
              <a:t>, and, if the department accepts their validity, their names are given to the Head of the Department of Modern Languages. If the official letter is not delivered from their Department, the students’ exam grade is cancelled even if s/he has taken a make-up exam. </a:t>
            </a:r>
          </a:p>
          <a:p>
            <a:pPr lvl="0"/>
            <a:r>
              <a:rPr lang="en-US" dirty="0"/>
              <a:t>There are 2 midterms in this course. The students who miss both of the exams can only take 1 make-up. </a:t>
            </a:r>
          </a:p>
          <a:p>
            <a:pPr lvl="0"/>
            <a:r>
              <a:rPr lang="en-US" dirty="0"/>
              <a:t>The make-up exam for the midterms will cover all the topics handled throughout the term.   </a:t>
            </a:r>
            <a:endParaRPr lang="tr-TR" dirty="0"/>
          </a:p>
          <a:p>
            <a:endParaRPr lang="tr-TR" dirty="0"/>
          </a:p>
        </p:txBody>
      </p:sp>
    </p:spTree>
    <p:extLst>
      <p:ext uri="{BB962C8B-B14F-4D97-AF65-F5344CB8AC3E}">
        <p14:creationId xmlns:p14="http://schemas.microsoft.com/office/powerpoint/2010/main" val="85987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1525" y="484632"/>
            <a:ext cx="10820399" cy="886968"/>
          </a:xfrm>
        </p:spPr>
        <p:txBody>
          <a:bodyPr>
            <a:noAutofit/>
          </a:bodyPr>
          <a:lstStyle/>
          <a:p>
            <a:br>
              <a:rPr lang="tr-TR" sz="3600" b="1" dirty="0">
                <a:latin typeface="Rockwell" panose="02060603020205020403" pitchFamily="18" charset="0"/>
              </a:rPr>
            </a:br>
            <a:br>
              <a:rPr lang="tr-TR" sz="3600" b="1" dirty="0">
                <a:latin typeface="Rockwell" panose="02060603020205020403" pitchFamily="18" charset="0"/>
              </a:rPr>
            </a:br>
            <a:br>
              <a:rPr lang="tr-TR" sz="4400" b="1" dirty="0">
                <a:latin typeface="Rockwell" panose="02060603020205020403" pitchFamily="18" charset="0"/>
              </a:rPr>
            </a:br>
            <a:br>
              <a:rPr lang="tr-TR" sz="4400" b="1" dirty="0">
                <a:latin typeface="Rockwell" panose="02060603020205020403" pitchFamily="18" charset="0"/>
              </a:rPr>
            </a:br>
            <a:endParaRPr lang="tr-TR" sz="3600" dirty="0"/>
          </a:p>
        </p:txBody>
      </p:sp>
      <p:graphicFrame>
        <p:nvGraphicFramePr>
          <p:cNvPr id="3" name="Table 2">
            <a:extLst>
              <a:ext uri="{FF2B5EF4-FFF2-40B4-BE49-F238E27FC236}">
                <a16:creationId xmlns:a16="http://schemas.microsoft.com/office/drawing/2014/main" id="{8FCBACE5-7587-AA4F-985A-9C62E8452F18}"/>
              </a:ext>
            </a:extLst>
          </p:cNvPr>
          <p:cNvGraphicFramePr>
            <a:graphicFrameLocks noGrp="1"/>
          </p:cNvGraphicFramePr>
          <p:nvPr>
            <p:extLst/>
          </p:nvPr>
        </p:nvGraphicFramePr>
        <p:xfrm>
          <a:off x="3279913" y="1063488"/>
          <a:ext cx="4691268" cy="4713456"/>
        </p:xfrm>
        <a:graphic>
          <a:graphicData uri="http://schemas.openxmlformats.org/drawingml/2006/table">
            <a:tbl>
              <a:tblPr firstRow="1" firstCol="1" bandRow="1">
                <a:tableStyleId>{5C22544A-7EE6-4342-B048-85BDC9FD1C3A}</a:tableStyleId>
              </a:tblPr>
              <a:tblGrid>
                <a:gridCol w="1839918">
                  <a:extLst>
                    <a:ext uri="{9D8B030D-6E8A-4147-A177-3AD203B41FA5}">
                      <a16:colId xmlns:a16="http://schemas.microsoft.com/office/drawing/2014/main" val="1482661295"/>
                    </a:ext>
                  </a:extLst>
                </a:gridCol>
                <a:gridCol w="1366037">
                  <a:extLst>
                    <a:ext uri="{9D8B030D-6E8A-4147-A177-3AD203B41FA5}">
                      <a16:colId xmlns:a16="http://schemas.microsoft.com/office/drawing/2014/main" val="2992338979"/>
                    </a:ext>
                  </a:extLst>
                </a:gridCol>
                <a:gridCol w="1485313">
                  <a:extLst>
                    <a:ext uri="{9D8B030D-6E8A-4147-A177-3AD203B41FA5}">
                      <a16:colId xmlns:a16="http://schemas.microsoft.com/office/drawing/2014/main" val="3103815161"/>
                    </a:ext>
                  </a:extLst>
                </a:gridCol>
              </a:tblGrid>
              <a:tr h="392788">
                <a:tc>
                  <a:txBody>
                    <a:bodyPr/>
                    <a:lstStyle/>
                    <a:p>
                      <a:pPr algn="ctr">
                        <a:spcAft>
                          <a:spcPts val="0"/>
                        </a:spcAft>
                      </a:pPr>
                      <a:r>
                        <a:rPr lang="en-GB" sz="1200">
                          <a:effectLst/>
                        </a:rPr>
                        <a:t>GRADING SCALE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l"/>
                      <a:endParaRPr lang="tr-TR" sz="1200" dirty="0">
                        <a:effectLst/>
                        <a:latin typeface="Calibri" panose="020F0502020204030204" pitchFamily="34" charset="0"/>
                        <a:cs typeface="Times New Roman" panose="02020603050405020304" pitchFamily="18" charset="0"/>
                      </a:endParaRPr>
                    </a:p>
                  </a:txBody>
                  <a:tcPr marL="9525" marR="9525" marT="9525" marB="0" anchor="b"/>
                </a:tc>
                <a:tc hMerge="1">
                  <a:txBody>
                    <a:bodyPr/>
                    <a:lstStyle/>
                    <a:p>
                      <a:endParaRPr lang="tr-TR"/>
                    </a:p>
                  </a:txBody>
                  <a:tcPr/>
                </a:tc>
                <a:extLst>
                  <a:ext uri="{0D108BD9-81ED-4DB2-BD59-A6C34878D82A}">
                    <a16:rowId xmlns:a16="http://schemas.microsoft.com/office/drawing/2014/main" val="4205324621"/>
                  </a:ext>
                </a:extLst>
              </a:tr>
              <a:tr h="392788">
                <a:tc>
                  <a:txBody>
                    <a:bodyPr/>
                    <a:lstStyle/>
                    <a:p>
                      <a:pPr algn="ctr">
                        <a:spcAft>
                          <a:spcPts val="0"/>
                        </a:spcAft>
                      </a:pPr>
                      <a:r>
                        <a:rPr lang="en-GB" sz="1200">
                          <a:effectLst/>
                        </a:rPr>
                        <a:t>GRADE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200">
                          <a:effectLst/>
                        </a:rPr>
                        <a:t>LETTER</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ECTS</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797232197"/>
                  </a:ext>
                </a:extLst>
              </a:tr>
              <a:tr h="392788">
                <a:tc>
                  <a:txBody>
                    <a:bodyPr/>
                    <a:lstStyle/>
                    <a:p>
                      <a:pPr algn="ctr">
                        <a:spcAft>
                          <a:spcPts val="0"/>
                        </a:spcAft>
                      </a:pPr>
                      <a:r>
                        <a:rPr lang="en-GB" sz="1200">
                          <a:effectLst/>
                        </a:rPr>
                        <a:t>90-100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AA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4.00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299867240"/>
                  </a:ext>
                </a:extLst>
              </a:tr>
              <a:tr h="392788">
                <a:tc>
                  <a:txBody>
                    <a:bodyPr/>
                    <a:lstStyle/>
                    <a:p>
                      <a:pPr algn="ctr">
                        <a:spcAft>
                          <a:spcPts val="0"/>
                        </a:spcAft>
                      </a:pPr>
                      <a:r>
                        <a:rPr lang="en-GB" sz="1200">
                          <a:effectLst/>
                        </a:rPr>
                        <a:t>80-89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BA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3.50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065425734"/>
                  </a:ext>
                </a:extLst>
              </a:tr>
              <a:tr h="392788">
                <a:tc>
                  <a:txBody>
                    <a:bodyPr/>
                    <a:lstStyle/>
                    <a:p>
                      <a:pPr algn="ctr">
                        <a:spcAft>
                          <a:spcPts val="0"/>
                        </a:spcAft>
                      </a:pPr>
                      <a:r>
                        <a:rPr lang="en-GB" sz="1200">
                          <a:effectLst/>
                        </a:rPr>
                        <a:t>70-79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BB</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3.00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535690345"/>
                  </a:ext>
                </a:extLst>
              </a:tr>
              <a:tr h="392788">
                <a:tc>
                  <a:txBody>
                    <a:bodyPr/>
                    <a:lstStyle/>
                    <a:p>
                      <a:pPr algn="ctr">
                        <a:spcAft>
                          <a:spcPts val="0"/>
                        </a:spcAft>
                      </a:pPr>
                      <a:r>
                        <a:rPr lang="en-GB" sz="1200">
                          <a:effectLst/>
                        </a:rPr>
                        <a:t>60-69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CB</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2.50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518070219"/>
                  </a:ext>
                </a:extLst>
              </a:tr>
              <a:tr h="392788">
                <a:tc>
                  <a:txBody>
                    <a:bodyPr/>
                    <a:lstStyle/>
                    <a:p>
                      <a:pPr algn="ctr">
                        <a:spcAft>
                          <a:spcPts val="0"/>
                        </a:spcAft>
                      </a:pPr>
                      <a:r>
                        <a:rPr lang="en-GB" sz="1200">
                          <a:effectLst/>
                        </a:rPr>
                        <a:t>53-59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CC</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2.00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83187732"/>
                  </a:ext>
                </a:extLst>
              </a:tr>
              <a:tr h="392788">
                <a:tc>
                  <a:txBody>
                    <a:bodyPr/>
                    <a:lstStyle/>
                    <a:p>
                      <a:pPr algn="ctr">
                        <a:spcAft>
                          <a:spcPts val="0"/>
                        </a:spcAft>
                      </a:pPr>
                      <a:r>
                        <a:rPr lang="en-GB" sz="1200">
                          <a:effectLst/>
                        </a:rPr>
                        <a:t>48-52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DC</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1.50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10221913"/>
                  </a:ext>
                </a:extLst>
              </a:tr>
              <a:tr h="392788">
                <a:tc>
                  <a:txBody>
                    <a:bodyPr/>
                    <a:lstStyle/>
                    <a:p>
                      <a:pPr algn="ctr">
                        <a:spcAft>
                          <a:spcPts val="0"/>
                        </a:spcAft>
                      </a:pPr>
                      <a:r>
                        <a:rPr lang="en-GB" sz="1200">
                          <a:effectLst/>
                        </a:rPr>
                        <a:t>40-47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DD</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632971266"/>
                  </a:ext>
                </a:extLst>
              </a:tr>
              <a:tr h="392788">
                <a:tc>
                  <a:txBody>
                    <a:bodyPr/>
                    <a:lstStyle/>
                    <a:p>
                      <a:pPr algn="ctr">
                        <a:spcAft>
                          <a:spcPts val="0"/>
                        </a:spcAft>
                      </a:pPr>
                      <a:r>
                        <a:rPr lang="en-GB" sz="1200" dirty="0">
                          <a:effectLst/>
                        </a:rPr>
                        <a:t>30-39</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FD</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0.50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973183606"/>
                  </a:ext>
                </a:extLst>
              </a:tr>
              <a:tr h="392788">
                <a:tc>
                  <a:txBody>
                    <a:bodyPr/>
                    <a:lstStyle/>
                    <a:p>
                      <a:pPr algn="ctr">
                        <a:spcAft>
                          <a:spcPts val="0"/>
                        </a:spcAft>
                      </a:pPr>
                      <a:r>
                        <a:rPr lang="en-GB" sz="1200" dirty="0">
                          <a:effectLst/>
                        </a:rPr>
                        <a:t>0-29</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FF</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0.00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92715089"/>
                  </a:ext>
                </a:extLst>
              </a:tr>
              <a:tr h="392788">
                <a:tc>
                  <a:txBody>
                    <a:bodyPr/>
                    <a:lstStyle/>
                    <a:p>
                      <a:pPr algn="ctr">
                        <a:spcAft>
                          <a:spcPts val="0"/>
                        </a:spcAft>
                      </a:pPr>
                      <a:r>
                        <a:rPr lang="en-GB" sz="1200" dirty="0">
                          <a:effectLst/>
                        </a:rPr>
                        <a:t>ABSENTEE</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F0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dirty="0">
                          <a:effectLst/>
                        </a:rPr>
                        <a:t>0.00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250054390"/>
                  </a:ext>
                </a:extLst>
              </a:tr>
            </a:tbl>
          </a:graphicData>
        </a:graphic>
      </p:graphicFrame>
    </p:spTree>
    <p:extLst>
      <p:ext uri="{BB962C8B-B14F-4D97-AF65-F5344CB8AC3E}">
        <p14:creationId xmlns:p14="http://schemas.microsoft.com/office/powerpoint/2010/main" val="7511762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a:extLst>
              <a:ext uri="{FF2B5EF4-FFF2-40B4-BE49-F238E27FC236}">
                <a16:creationId xmlns:a16="http://schemas.microsoft.com/office/drawing/2014/main" id="{6B956F1A-C28E-48BB-9ADA-43BBCA564987}"/>
              </a:ext>
            </a:extLst>
          </p:cNvPr>
          <p:cNvSpPr>
            <a:spLocks noGrp="1"/>
          </p:cNvSpPr>
          <p:nvPr>
            <p:ph type="title"/>
          </p:nvPr>
        </p:nvSpPr>
        <p:spPr>
          <a:xfrm>
            <a:off x="327991" y="2902226"/>
            <a:ext cx="11230950" cy="2706889"/>
          </a:xfrm>
          <a:blipFill>
            <a:blip r:embed="rId2"/>
            <a:tile tx="0" ty="0" sx="100000" sy="100000" flip="none" algn="tl"/>
          </a:blipFill>
          <a:ln w="76200">
            <a:solidFill>
              <a:srgbClr val="CC6600"/>
            </a:solidFill>
            <a:prstDash val="sysDot"/>
          </a:ln>
        </p:spPr>
        <p:txBody>
          <a:bodyPr>
            <a:normAutofit/>
          </a:bodyPr>
          <a:lstStyle/>
          <a:p>
            <a:pPr algn="r"/>
            <a:r>
              <a:rPr lang="tr-TR" sz="4800" b="1" dirty="0">
                <a:solidFill>
                  <a:srgbClr val="CC6600"/>
                </a:solidFill>
              </a:rPr>
              <a:t>Course </a:t>
            </a:r>
            <a:r>
              <a:rPr lang="tr-TR" b="1" dirty="0">
                <a:solidFill>
                  <a:srgbClr val="CC6600"/>
                </a:solidFill>
              </a:rPr>
              <a:t>I</a:t>
            </a:r>
            <a:r>
              <a:rPr lang="tr-TR" sz="4800" b="1" dirty="0">
                <a:solidFill>
                  <a:srgbClr val="CC6600"/>
                </a:solidFill>
              </a:rPr>
              <a:t>nformation </a:t>
            </a:r>
            <a:r>
              <a:rPr lang="tr-TR" sz="4800" b="1" dirty="0" err="1">
                <a:solidFill>
                  <a:srgbClr val="CC6600"/>
                </a:solidFill>
              </a:rPr>
              <a:t>for</a:t>
            </a:r>
            <a:r>
              <a:rPr lang="tr-TR" b="1" dirty="0">
                <a:solidFill>
                  <a:srgbClr val="CC6600"/>
                </a:solidFill>
              </a:rPr>
              <a:t> </a:t>
            </a:r>
            <a:br>
              <a:rPr lang="tr-TR" b="1" dirty="0">
                <a:solidFill>
                  <a:srgbClr val="CC6600"/>
                </a:solidFill>
              </a:rPr>
            </a:br>
            <a:r>
              <a:rPr lang="tr-TR" b="1" dirty="0">
                <a:solidFill>
                  <a:srgbClr val="CC6600"/>
                </a:solidFill>
              </a:rPr>
              <a:t>MDB1091 English 1</a:t>
            </a:r>
            <a:br>
              <a:rPr lang="tr-TR" b="1" dirty="0">
                <a:solidFill>
                  <a:srgbClr val="CC6600"/>
                </a:solidFill>
              </a:rPr>
            </a:br>
            <a:r>
              <a:rPr lang="tr-TR" sz="3600" b="1" i="1" u="sng" dirty="0">
                <a:solidFill>
                  <a:srgbClr val="FF0000"/>
                </a:solidFill>
              </a:rPr>
              <a:t>(</a:t>
            </a:r>
            <a:r>
              <a:rPr lang="tr-TR" sz="3600" b="1" i="1" u="sng" dirty="0" err="1">
                <a:solidFill>
                  <a:srgbClr val="FF0000"/>
                </a:solidFill>
              </a:rPr>
              <a:t>Only</a:t>
            </a:r>
            <a:r>
              <a:rPr lang="tr-TR" sz="3600" b="1" i="1" u="sng" dirty="0">
                <a:solidFill>
                  <a:srgbClr val="FF0000"/>
                </a:solidFill>
              </a:rPr>
              <a:t> </a:t>
            </a:r>
            <a:r>
              <a:rPr lang="tr-TR" sz="3600" b="1" i="1" u="sng" dirty="0" err="1">
                <a:solidFill>
                  <a:srgbClr val="FF0000"/>
                </a:solidFill>
              </a:rPr>
              <a:t>for</a:t>
            </a:r>
            <a:r>
              <a:rPr lang="tr-TR" sz="3600" b="1" i="1" u="sng" dirty="0">
                <a:solidFill>
                  <a:srgbClr val="FF0000"/>
                </a:solidFill>
              </a:rPr>
              <a:t> </a:t>
            </a:r>
            <a:r>
              <a:rPr lang="tr-TR" sz="3600" b="1" i="1" u="sng" dirty="0" err="1">
                <a:solidFill>
                  <a:srgbClr val="FF0000"/>
                </a:solidFill>
              </a:rPr>
              <a:t>the</a:t>
            </a:r>
            <a:r>
              <a:rPr lang="tr-TR" sz="3600" b="1" i="1" u="sng" dirty="0">
                <a:solidFill>
                  <a:srgbClr val="FF0000"/>
                </a:solidFill>
              </a:rPr>
              <a:t> </a:t>
            </a:r>
            <a:r>
              <a:rPr lang="tr-TR" sz="3600" b="1" i="1" u="sng" dirty="0" err="1">
                <a:solidFill>
                  <a:srgbClr val="FF0000"/>
                </a:solidFill>
              </a:rPr>
              <a:t>students</a:t>
            </a:r>
            <a:r>
              <a:rPr lang="tr-TR" sz="3600" b="1" i="1" u="sng" dirty="0">
                <a:solidFill>
                  <a:srgbClr val="FF0000"/>
                </a:solidFill>
              </a:rPr>
              <a:t> of </a:t>
            </a:r>
            <a:r>
              <a:rPr lang="tr-TR" sz="3600" b="1" i="1" u="sng" dirty="0" err="1">
                <a:solidFill>
                  <a:srgbClr val="FF0000"/>
                </a:solidFill>
              </a:rPr>
              <a:t>Faculty</a:t>
            </a:r>
            <a:r>
              <a:rPr lang="tr-TR" sz="3600" b="1" i="1" u="sng" dirty="0">
                <a:solidFill>
                  <a:srgbClr val="FF0000"/>
                </a:solidFill>
              </a:rPr>
              <a:t> of </a:t>
            </a:r>
            <a:r>
              <a:rPr lang="tr-TR" sz="3600" b="1" i="1" u="sng" dirty="0" err="1">
                <a:solidFill>
                  <a:srgbClr val="FF0000"/>
                </a:solidFill>
              </a:rPr>
              <a:t>Education</a:t>
            </a:r>
            <a:r>
              <a:rPr lang="tr-TR" sz="4000" b="1" i="1" u="sng" dirty="0">
                <a:solidFill>
                  <a:srgbClr val="FF0000"/>
                </a:solidFill>
              </a:rPr>
              <a:t>)</a:t>
            </a:r>
          </a:p>
        </p:txBody>
      </p:sp>
    </p:spTree>
    <p:extLst>
      <p:ext uri="{BB962C8B-B14F-4D97-AF65-F5344CB8AC3E}">
        <p14:creationId xmlns:p14="http://schemas.microsoft.com/office/powerpoint/2010/main" val="2655376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F465-2D2C-2A45-95A0-C1B4A6BB8561}"/>
              </a:ext>
            </a:extLst>
          </p:cNvPr>
          <p:cNvSpPr>
            <a:spLocks noGrp="1"/>
          </p:cNvSpPr>
          <p:nvPr>
            <p:ph type="title"/>
          </p:nvPr>
        </p:nvSpPr>
        <p:spPr>
          <a:xfrm>
            <a:off x="877956" y="473629"/>
            <a:ext cx="10058400" cy="1027180"/>
          </a:xfrm>
        </p:spPr>
        <p:txBody>
          <a:bodyPr/>
          <a:lstStyle/>
          <a:p>
            <a:r>
              <a:rPr lang="tr-TR" sz="4400" b="1" dirty="0">
                <a:solidFill>
                  <a:srgbClr val="CC6600"/>
                </a:solidFill>
              </a:rPr>
              <a:t>Course </a:t>
            </a:r>
            <a:r>
              <a:rPr lang="tr-TR" sz="4400" b="1" dirty="0" err="1">
                <a:solidFill>
                  <a:srgbClr val="CC6600"/>
                </a:solidFill>
              </a:rPr>
              <a:t>Description</a:t>
            </a:r>
            <a:endParaRPr lang="tr-TR" sz="4400" b="1" dirty="0">
              <a:solidFill>
                <a:srgbClr val="CC6600"/>
              </a:solidFill>
            </a:endParaRPr>
          </a:p>
        </p:txBody>
      </p:sp>
      <p:sp>
        <p:nvSpPr>
          <p:cNvPr id="3" name="Content Placeholder 2">
            <a:extLst>
              <a:ext uri="{FF2B5EF4-FFF2-40B4-BE49-F238E27FC236}">
                <a16:creationId xmlns:a16="http://schemas.microsoft.com/office/drawing/2014/main" id="{78F8F2B0-E2BD-CA4F-B798-C773AF6D3730}"/>
              </a:ext>
            </a:extLst>
          </p:cNvPr>
          <p:cNvSpPr>
            <a:spLocks noGrp="1"/>
          </p:cNvSpPr>
          <p:nvPr>
            <p:ph idx="1"/>
          </p:nvPr>
        </p:nvSpPr>
        <p:spPr>
          <a:xfrm>
            <a:off x="1066800" y="1500809"/>
            <a:ext cx="10058400" cy="4860233"/>
          </a:xfrm>
        </p:spPr>
        <p:txBody>
          <a:bodyPr>
            <a:normAutofit/>
          </a:bodyPr>
          <a:lstStyle/>
          <a:p>
            <a:r>
              <a:rPr lang="en-US" dirty="0"/>
              <a:t>This basic English course is a 2-credit compulsory course for the students of Faculty of Education in which 100% of the coursework is in Turkish. English I is not a prerequisite for English II. However, it should be kept in mind that these two courses are designed to improve language skills in a constructive trend; that is, English II is like a follow-up to English I. Therefore, it would be wise for students to take-up these courses respectively. </a:t>
            </a:r>
            <a:endParaRPr lang="tr-TR" dirty="0"/>
          </a:p>
          <a:p>
            <a:pPr marL="0" indent="0">
              <a:buNone/>
            </a:pPr>
            <a:r>
              <a:rPr lang="en-US" dirty="0"/>
              <a:t> </a:t>
            </a:r>
            <a:endParaRPr lang="tr-TR" dirty="0"/>
          </a:p>
          <a:p>
            <a:r>
              <a:rPr lang="en-US" dirty="0"/>
              <a:t>MDB1091 English I is delivered in two different modes: face-to-face and online with no specific difference between contents and assessment systems. For the students who take up the courses in face-to-face mode, attendance is compulsory by 70%. There is no attendance requirement for the students who take up the courses online. To be able to register for the online courses, the students need to pay a certain amount of fee. </a:t>
            </a:r>
            <a:endParaRPr lang="tr-TR" dirty="0"/>
          </a:p>
        </p:txBody>
      </p:sp>
    </p:spTree>
    <p:extLst>
      <p:ext uri="{BB962C8B-B14F-4D97-AF65-F5344CB8AC3E}">
        <p14:creationId xmlns:p14="http://schemas.microsoft.com/office/powerpoint/2010/main" val="1353397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F465-2D2C-2A45-95A0-C1B4A6BB8561}"/>
              </a:ext>
            </a:extLst>
          </p:cNvPr>
          <p:cNvSpPr>
            <a:spLocks noGrp="1"/>
          </p:cNvSpPr>
          <p:nvPr>
            <p:ph type="title"/>
          </p:nvPr>
        </p:nvSpPr>
        <p:spPr/>
        <p:txBody>
          <a:bodyPr>
            <a:normAutofit/>
          </a:bodyPr>
          <a:lstStyle/>
          <a:p>
            <a:r>
              <a:rPr lang="tr-TR" sz="4400" b="1" dirty="0">
                <a:solidFill>
                  <a:srgbClr val="CC6600"/>
                </a:solidFill>
              </a:rPr>
              <a:t>Course </a:t>
            </a:r>
            <a:r>
              <a:rPr lang="tr-TR" sz="4400" b="1" dirty="0" err="1">
                <a:solidFill>
                  <a:srgbClr val="CC6600"/>
                </a:solidFill>
              </a:rPr>
              <a:t>Description</a:t>
            </a:r>
            <a:endParaRPr lang="tr-TR" sz="4400" b="1" dirty="0">
              <a:solidFill>
                <a:srgbClr val="CC6600"/>
              </a:solidFill>
            </a:endParaRPr>
          </a:p>
        </p:txBody>
      </p:sp>
      <p:sp>
        <p:nvSpPr>
          <p:cNvPr id="3" name="Content Placeholder 2">
            <a:extLst>
              <a:ext uri="{FF2B5EF4-FFF2-40B4-BE49-F238E27FC236}">
                <a16:creationId xmlns:a16="http://schemas.microsoft.com/office/drawing/2014/main" id="{78F8F2B0-E2BD-CA4F-B798-C773AF6D3730}"/>
              </a:ext>
            </a:extLst>
          </p:cNvPr>
          <p:cNvSpPr>
            <a:spLocks noGrp="1"/>
          </p:cNvSpPr>
          <p:nvPr>
            <p:ph idx="1"/>
          </p:nvPr>
        </p:nvSpPr>
        <p:spPr>
          <a:xfrm>
            <a:off x="1066800" y="1944095"/>
            <a:ext cx="10058400" cy="4257923"/>
          </a:xfrm>
        </p:spPr>
        <p:txBody>
          <a:bodyPr>
            <a:normAutofit/>
          </a:bodyPr>
          <a:lstStyle/>
          <a:p>
            <a:pPr marL="0" indent="0">
              <a:buNone/>
            </a:pPr>
            <a:r>
              <a:rPr lang="en-US" dirty="0"/>
              <a:t> </a:t>
            </a:r>
            <a:endParaRPr lang="tr-TR" dirty="0"/>
          </a:p>
          <a:p>
            <a:r>
              <a:rPr lang="en-US" dirty="0"/>
              <a:t>English I and II courses are designed to improve the students’ communication skills necessary in daily life situations encompassing listening and speaking at elementary level. </a:t>
            </a:r>
          </a:p>
          <a:p>
            <a:r>
              <a:rPr lang="en-US" dirty="0"/>
              <a:t>The students who take up these courses will be equipped with the necessary grammatical structures (the present progressive tense, present simple tense, future tense, and simple past tense, </a:t>
            </a:r>
            <a:r>
              <a:rPr lang="en-US" dirty="0" err="1"/>
              <a:t>Wh</a:t>
            </a:r>
            <a:r>
              <a:rPr lang="en-US" dirty="0"/>
              <a:t>- questions, modals, adjectives of comparison, adverbs of frequency, the future tense, simple past tense, present perfect tense, modals, comparatives and superlatives, linking words) with the aim of improving four basic language skills. </a:t>
            </a:r>
          </a:p>
          <a:p>
            <a:r>
              <a:rPr lang="en-US" dirty="0"/>
              <a:t>The students will also be able to read different reading texts and produce written texts (e-mails, self-introduction, posters and forms, recipes). </a:t>
            </a:r>
            <a:endParaRPr lang="tr-TR" dirty="0"/>
          </a:p>
          <a:p>
            <a:pPr marL="0" indent="0">
              <a:buNone/>
            </a:pPr>
            <a:endParaRPr lang="tr-TR" dirty="0"/>
          </a:p>
        </p:txBody>
      </p:sp>
    </p:spTree>
    <p:extLst>
      <p:ext uri="{BB962C8B-B14F-4D97-AF65-F5344CB8AC3E}">
        <p14:creationId xmlns:p14="http://schemas.microsoft.com/office/powerpoint/2010/main" val="3152945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1DFA-42CC-EF49-B90C-9B8A0C707E6C}"/>
              </a:ext>
            </a:extLst>
          </p:cNvPr>
          <p:cNvSpPr>
            <a:spLocks noGrp="1"/>
          </p:cNvSpPr>
          <p:nvPr>
            <p:ph type="title"/>
          </p:nvPr>
        </p:nvSpPr>
        <p:spPr>
          <a:xfrm>
            <a:off x="1066800" y="642594"/>
            <a:ext cx="10058400" cy="828397"/>
          </a:xfrm>
        </p:spPr>
        <p:txBody>
          <a:bodyPr/>
          <a:lstStyle/>
          <a:p>
            <a:r>
              <a:rPr lang="en-US" sz="4000" b="1" dirty="0">
                <a:solidFill>
                  <a:srgbClr val="CC6600"/>
                </a:solidFill>
              </a:rPr>
              <a:t>Attendance</a:t>
            </a:r>
            <a:endParaRPr lang="tr-TR" sz="4000" b="1" dirty="0">
              <a:solidFill>
                <a:srgbClr val="CC6600"/>
              </a:solidFill>
            </a:endParaRPr>
          </a:p>
        </p:txBody>
      </p:sp>
      <p:sp>
        <p:nvSpPr>
          <p:cNvPr id="3" name="Content Placeholder 2">
            <a:extLst>
              <a:ext uri="{FF2B5EF4-FFF2-40B4-BE49-F238E27FC236}">
                <a16:creationId xmlns:a16="http://schemas.microsoft.com/office/drawing/2014/main" id="{A3EAC7C5-8CF7-3D44-907D-8D7AEEA04ABF}"/>
              </a:ext>
            </a:extLst>
          </p:cNvPr>
          <p:cNvSpPr>
            <a:spLocks noGrp="1"/>
          </p:cNvSpPr>
          <p:nvPr>
            <p:ph idx="1"/>
          </p:nvPr>
        </p:nvSpPr>
        <p:spPr>
          <a:xfrm>
            <a:off x="1066800" y="1470991"/>
            <a:ext cx="10058400" cy="4790661"/>
          </a:xfrm>
        </p:spPr>
        <p:txBody>
          <a:bodyPr>
            <a:normAutofit fontScale="92500" lnSpcReduction="20000"/>
          </a:bodyPr>
          <a:lstStyle/>
          <a:p>
            <a:r>
              <a:rPr lang="en-US" b="1" dirty="0"/>
              <a:t>70% attendance </a:t>
            </a:r>
            <a:r>
              <a:rPr lang="en-US" dirty="0"/>
              <a:t>is required in DML face-to-face courses. </a:t>
            </a:r>
          </a:p>
          <a:p>
            <a:r>
              <a:rPr lang="en-US" dirty="0"/>
              <a:t>Students have to attend 70% of the total course hours (including health reports) even if they repeat compulsory English courses. </a:t>
            </a:r>
          </a:p>
          <a:p>
            <a:r>
              <a:rPr lang="en-US" dirty="0"/>
              <a:t>Approved health reports from an official or a health institution are included in the right to </a:t>
            </a:r>
            <a:r>
              <a:rPr lang="en-US" b="1" dirty="0"/>
              <a:t>30% excuses (absences)</a:t>
            </a:r>
            <a:r>
              <a:rPr lang="en-US" dirty="0"/>
              <a:t>, which means that these reports are not reduced from </a:t>
            </a:r>
            <a:r>
              <a:rPr lang="en-US" b="1" dirty="0"/>
              <a:t>70% required attendance. </a:t>
            </a:r>
            <a:r>
              <a:rPr lang="en-US" dirty="0"/>
              <a:t>Health reports taken for absenteeism are not accepted. </a:t>
            </a:r>
          </a:p>
          <a:p>
            <a:r>
              <a:rPr lang="en-US" b="1" dirty="0"/>
              <a:t>2-credit courses have a total of 8 hours of absence. Students who exceed this limit fail the course with the grade “F0”. </a:t>
            </a:r>
          </a:p>
          <a:p>
            <a:pPr lvl="0"/>
            <a:r>
              <a:rPr lang="en-US" dirty="0"/>
              <a:t>The students have to take the course in whichever group they have chosen. Instructors cannot allow students to attend classes or take examinations in a group other than their own groups where they are already officially registered. </a:t>
            </a:r>
            <a:endParaRPr lang="tr-TR" dirty="0"/>
          </a:p>
          <a:p>
            <a:pPr lvl="0"/>
            <a:r>
              <a:rPr lang="en-US" dirty="0"/>
              <a:t>No matter what students’ level of language is, instructors cannot permit them not to attend the course for that reason by taking the initiative. All students have to attend the course regardless of their level. </a:t>
            </a:r>
          </a:p>
          <a:p>
            <a:pPr lvl="0"/>
            <a:r>
              <a:rPr lang="en-US" dirty="0"/>
              <a:t>The exam week applied in some departments at faculties is not valid for English courses. Even if a department has an exam week, the English courses in the DML will continue, attendance will be taken, and the classrooms of these courses will not be used by the related department for the exam.</a:t>
            </a:r>
            <a:r>
              <a:rPr lang="tr-TR" dirty="0"/>
              <a:t> </a:t>
            </a:r>
          </a:p>
          <a:p>
            <a:endParaRPr lang="tr-TR" dirty="0"/>
          </a:p>
          <a:p>
            <a:endParaRPr lang="tr-TR" dirty="0"/>
          </a:p>
        </p:txBody>
      </p:sp>
    </p:spTree>
    <p:extLst>
      <p:ext uri="{BB962C8B-B14F-4D97-AF65-F5344CB8AC3E}">
        <p14:creationId xmlns:p14="http://schemas.microsoft.com/office/powerpoint/2010/main" val="20039073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F06E57-AE7C-4939-8F88-20EDB4FAE8AE}"/>
              </a:ext>
            </a:extLst>
          </p:cNvPr>
          <p:cNvSpPr>
            <a:spLocks noGrp="1"/>
          </p:cNvSpPr>
          <p:nvPr>
            <p:ph type="title"/>
          </p:nvPr>
        </p:nvSpPr>
        <p:spPr>
          <a:xfrm>
            <a:off x="1069848" y="484632"/>
            <a:ext cx="10058400" cy="906846"/>
          </a:xfrm>
        </p:spPr>
        <p:txBody>
          <a:bodyPr>
            <a:normAutofit/>
          </a:bodyPr>
          <a:lstStyle/>
          <a:p>
            <a:r>
              <a:rPr lang="tr-TR" sz="4000" b="1" dirty="0" err="1">
                <a:solidFill>
                  <a:srgbClr val="CC6600"/>
                </a:solidFill>
              </a:rPr>
              <a:t>Please</a:t>
            </a:r>
            <a:r>
              <a:rPr lang="tr-TR" sz="4000" b="1" dirty="0">
                <a:solidFill>
                  <a:srgbClr val="CC6600"/>
                </a:solidFill>
              </a:rPr>
              <a:t> </a:t>
            </a:r>
            <a:r>
              <a:rPr lang="tr-TR" sz="4000" b="1" dirty="0" err="1">
                <a:solidFill>
                  <a:srgbClr val="CC6600"/>
                </a:solidFill>
              </a:rPr>
              <a:t>remember</a:t>
            </a:r>
            <a:r>
              <a:rPr lang="tr-TR" sz="4000" b="1" dirty="0">
                <a:solidFill>
                  <a:srgbClr val="CC6600"/>
                </a:solidFill>
              </a:rPr>
              <a:t>!</a:t>
            </a:r>
          </a:p>
        </p:txBody>
      </p:sp>
      <p:sp>
        <p:nvSpPr>
          <p:cNvPr id="3" name="İçerik Yer Tutucusu 2">
            <a:extLst>
              <a:ext uri="{FF2B5EF4-FFF2-40B4-BE49-F238E27FC236}">
                <a16:creationId xmlns:a16="http://schemas.microsoft.com/office/drawing/2014/main" id="{380E0E62-3D84-4D8F-A220-3B357DD5A421}"/>
              </a:ext>
            </a:extLst>
          </p:cNvPr>
          <p:cNvSpPr>
            <a:spLocks noGrp="1"/>
          </p:cNvSpPr>
          <p:nvPr>
            <p:ph idx="1"/>
          </p:nvPr>
        </p:nvSpPr>
        <p:spPr>
          <a:xfrm>
            <a:off x="1069848" y="1669774"/>
            <a:ext cx="10058400" cy="4502426"/>
          </a:xfrm>
        </p:spPr>
        <p:txBody>
          <a:bodyPr/>
          <a:lstStyle/>
          <a:p>
            <a:pPr algn="just">
              <a:buFont typeface="Wingdings" pitchFamily="2" charset="2"/>
              <a:buChar char="v"/>
            </a:pPr>
            <a:r>
              <a:rPr lang="en-US" sz="2400" dirty="0"/>
              <a:t>Academic misconduct like plagiarism and cheating are punishable according to YTU SFL Student Disciplinary Action Regulations and Disciplinary Action Regulation for Students at Higher Education Institutions.</a:t>
            </a:r>
          </a:p>
          <a:p>
            <a:pPr algn="just">
              <a:buFont typeface="Wingdings" pitchFamily="2" charset="2"/>
              <a:buChar char="v"/>
            </a:pPr>
            <a:endParaRPr lang="tr-TR" sz="2400" dirty="0"/>
          </a:p>
          <a:p>
            <a:pPr algn="just">
              <a:buFont typeface="Wingdings" pitchFamily="2" charset="2"/>
              <a:buChar char="v"/>
            </a:pPr>
            <a:r>
              <a:rPr lang="en-US" sz="2400" dirty="0"/>
              <a:t>Always use copyrighted materials because using pirate materials is a crime punishable by the Law No. 5846 on Intellectual and Artistic Works.</a:t>
            </a:r>
            <a:endParaRPr lang="tr-TR" sz="2400" dirty="0">
              <a:sym typeface="Wingdings" panose="05000000000000000000" pitchFamily="2" charset="2"/>
            </a:endParaRPr>
          </a:p>
        </p:txBody>
      </p:sp>
    </p:spTree>
    <p:extLst>
      <p:ext uri="{BB962C8B-B14F-4D97-AF65-F5344CB8AC3E}">
        <p14:creationId xmlns:p14="http://schemas.microsoft.com/office/powerpoint/2010/main" val="3676268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F465-2D2C-2A45-95A0-C1B4A6BB8561}"/>
              </a:ext>
            </a:extLst>
          </p:cNvPr>
          <p:cNvSpPr>
            <a:spLocks noGrp="1"/>
          </p:cNvSpPr>
          <p:nvPr>
            <p:ph type="title"/>
          </p:nvPr>
        </p:nvSpPr>
        <p:spPr>
          <a:xfrm>
            <a:off x="877956" y="473629"/>
            <a:ext cx="10058400" cy="1027180"/>
          </a:xfrm>
        </p:spPr>
        <p:txBody>
          <a:bodyPr/>
          <a:lstStyle/>
          <a:p>
            <a:r>
              <a:rPr lang="tr-TR" sz="4400" b="1" dirty="0">
                <a:solidFill>
                  <a:srgbClr val="CC6600"/>
                </a:solidFill>
              </a:rPr>
              <a:t>Course </a:t>
            </a:r>
            <a:r>
              <a:rPr lang="tr-TR" sz="4400" b="1" dirty="0" err="1">
                <a:solidFill>
                  <a:srgbClr val="CC6600"/>
                </a:solidFill>
              </a:rPr>
              <a:t>Description</a:t>
            </a:r>
            <a:endParaRPr lang="tr-TR" sz="4400" b="1" dirty="0">
              <a:solidFill>
                <a:srgbClr val="CC6600"/>
              </a:solidFill>
            </a:endParaRPr>
          </a:p>
        </p:txBody>
      </p:sp>
      <p:sp>
        <p:nvSpPr>
          <p:cNvPr id="3" name="Content Placeholder 2">
            <a:extLst>
              <a:ext uri="{FF2B5EF4-FFF2-40B4-BE49-F238E27FC236}">
                <a16:creationId xmlns:a16="http://schemas.microsoft.com/office/drawing/2014/main" id="{78F8F2B0-E2BD-CA4F-B798-C773AF6D3730}"/>
              </a:ext>
            </a:extLst>
          </p:cNvPr>
          <p:cNvSpPr>
            <a:spLocks noGrp="1"/>
          </p:cNvSpPr>
          <p:nvPr>
            <p:ph idx="1"/>
          </p:nvPr>
        </p:nvSpPr>
        <p:spPr>
          <a:xfrm>
            <a:off x="1066800" y="1500809"/>
            <a:ext cx="10058400" cy="4860233"/>
          </a:xfrm>
        </p:spPr>
        <p:txBody>
          <a:bodyPr>
            <a:normAutofit/>
          </a:bodyPr>
          <a:lstStyle/>
          <a:p>
            <a:pPr algn="just"/>
            <a:r>
              <a:rPr lang="en-US" dirty="0"/>
              <a:t>MDB1031 Advanced English 1 is a 3-credit compulsory course for the students of departments in which 30% or 100% of the coursework is in English. </a:t>
            </a:r>
          </a:p>
          <a:p>
            <a:pPr algn="just"/>
            <a:r>
              <a:rPr lang="en-US" dirty="0"/>
              <a:t>The students who completed their preparatory classes or who have been successful in the exemption test can take up Advanced English I. </a:t>
            </a:r>
          </a:p>
          <a:p>
            <a:pPr algn="just"/>
            <a:r>
              <a:rPr lang="en-US" dirty="0"/>
              <a:t>Advanced English I is not a prerequisite for Advanced English II. However, it should be kept in mind that these two courses are designed to improve language skills in a constructive trend; that is, Advanced English II is like a follow-up to Advanced English I. Therefore, it would be wise for students to take-up these courses respectively. </a:t>
            </a:r>
            <a:endParaRPr lang="tr-TR" dirty="0"/>
          </a:p>
          <a:p>
            <a:pPr algn="just"/>
            <a:r>
              <a:rPr lang="en-US" dirty="0"/>
              <a:t>Priorities in the design of Advanced English I course includes a particular attention to the continuity between the prep classes, Advanced English courses, and the undergraduate English lectures; an emphasis on interdependency among four language skills, and a focus on reading and writing supported by speaking and listening in a constructive way.</a:t>
            </a:r>
            <a:endParaRPr lang="tr-TR" dirty="0"/>
          </a:p>
        </p:txBody>
      </p:sp>
    </p:spTree>
    <p:extLst>
      <p:ext uri="{BB962C8B-B14F-4D97-AF65-F5344CB8AC3E}">
        <p14:creationId xmlns:p14="http://schemas.microsoft.com/office/powerpoint/2010/main" val="8522098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940D59-1F79-498B-9AAC-23B7F1231FE2}"/>
              </a:ext>
            </a:extLst>
          </p:cNvPr>
          <p:cNvSpPr>
            <a:spLocks noGrp="1"/>
          </p:cNvSpPr>
          <p:nvPr>
            <p:ph type="title"/>
          </p:nvPr>
        </p:nvSpPr>
        <p:spPr>
          <a:xfrm>
            <a:off x="1125780" y="502031"/>
            <a:ext cx="10498856" cy="833529"/>
          </a:xfrm>
        </p:spPr>
        <p:txBody>
          <a:bodyPr>
            <a:normAutofit/>
          </a:bodyPr>
          <a:lstStyle/>
          <a:p>
            <a:pPr algn="ctr"/>
            <a:r>
              <a:rPr lang="tr-TR" sz="4400" b="1" dirty="0" err="1">
                <a:solidFill>
                  <a:srgbClr val="CC6600"/>
                </a:solidFill>
              </a:rPr>
              <a:t>Coursebook</a:t>
            </a:r>
            <a:r>
              <a:rPr lang="tr-TR" sz="4400" b="1" dirty="0">
                <a:solidFill>
                  <a:srgbClr val="CC6600"/>
                </a:solidFill>
              </a:rPr>
              <a:t> &amp; </a:t>
            </a:r>
            <a:r>
              <a:rPr lang="tr-TR" sz="4400" b="1" dirty="0" err="1">
                <a:solidFill>
                  <a:srgbClr val="CC6600"/>
                </a:solidFill>
              </a:rPr>
              <a:t>Suggested</a:t>
            </a:r>
            <a:r>
              <a:rPr lang="tr-TR" sz="4400" b="1" dirty="0">
                <a:solidFill>
                  <a:srgbClr val="CC6600"/>
                </a:solidFill>
              </a:rPr>
              <a:t> </a:t>
            </a:r>
            <a:r>
              <a:rPr lang="tr-TR" sz="4400" b="1" dirty="0" err="1">
                <a:solidFill>
                  <a:srgbClr val="CC6600"/>
                </a:solidFill>
              </a:rPr>
              <a:t>Materials</a:t>
            </a:r>
            <a:r>
              <a:rPr lang="tr-TR" sz="4400" dirty="0"/>
              <a:t> </a:t>
            </a:r>
          </a:p>
        </p:txBody>
      </p:sp>
      <p:sp>
        <p:nvSpPr>
          <p:cNvPr id="3" name="Metin Yer Tutucusu 2">
            <a:extLst>
              <a:ext uri="{FF2B5EF4-FFF2-40B4-BE49-F238E27FC236}">
                <a16:creationId xmlns:a16="http://schemas.microsoft.com/office/drawing/2014/main" id="{4414036D-F759-408F-9C1C-6C58D8C04236}"/>
              </a:ext>
            </a:extLst>
          </p:cNvPr>
          <p:cNvSpPr>
            <a:spLocks noGrp="1"/>
          </p:cNvSpPr>
          <p:nvPr>
            <p:ph type="body" idx="1"/>
          </p:nvPr>
        </p:nvSpPr>
        <p:spPr>
          <a:xfrm>
            <a:off x="616423" y="1446534"/>
            <a:ext cx="4541539" cy="789770"/>
          </a:xfrm>
        </p:spPr>
        <p:txBody>
          <a:bodyPr>
            <a:normAutofit fontScale="77500" lnSpcReduction="20000"/>
          </a:bodyPr>
          <a:lstStyle/>
          <a:p>
            <a:r>
              <a:rPr lang="tr-TR" dirty="0"/>
              <a:t>Pioneer (</a:t>
            </a:r>
            <a:r>
              <a:rPr lang="tr-TR" dirty="0" err="1"/>
              <a:t>Elementary</a:t>
            </a:r>
            <a:r>
              <a:rPr lang="tr-TR" dirty="0"/>
              <a:t>)</a:t>
            </a:r>
          </a:p>
          <a:p>
            <a:pPr algn="ctr"/>
            <a:r>
              <a:rPr lang="tr-TR" dirty="0"/>
              <a:t>(MM Publications)</a:t>
            </a:r>
          </a:p>
          <a:p>
            <a:pPr algn="ctr"/>
            <a:endParaRPr lang="tr-TR" dirty="0"/>
          </a:p>
        </p:txBody>
      </p:sp>
      <p:sp>
        <p:nvSpPr>
          <p:cNvPr id="5" name="Metin Yer Tutucusu 4">
            <a:extLst>
              <a:ext uri="{FF2B5EF4-FFF2-40B4-BE49-F238E27FC236}">
                <a16:creationId xmlns:a16="http://schemas.microsoft.com/office/drawing/2014/main" id="{E60FC179-B18C-4A48-AC78-B22A2ADD66CF}"/>
              </a:ext>
            </a:extLst>
          </p:cNvPr>
          <p:cNvSpPr>
            <a:spLocks noGrp="1"/>
          </p:cNvSpPr>
          <p:nvPr>
            <p:ph type="body" sz="quarter" idx="3"/>
          </p:nvPr>
        </p:nvSpPr>
        <p:spPr>
          <a:xfrm>
            <a:off x="5693923" y="1370508"/>
            <a:ext cx="4754880" cy="942663"/>
          </a:xfrm>
        </p:spPr>
        <p:txBody>
          <a:bodyPr>
            <a:normAutofit fontScale="77500" lnSpcReduction="20000"/>
          </a:bodyPr>
          <a:lstStyle/>
          <a:p>
            <a:r>
              <a:rPr lang="tr-TR" dirty="0"/>
              <a:t>SUGGESTED MATERIALS &amp; SOURCES </a:t>
            </a:r>
          </a:p>
          <a:p>
            <a:r>
              <a:rPr lang="tr-TR" dirty="0" err="1"/>
              <a:t>will</a:t>
            </a:r>
            <a:r>
              <a:rPr lang="tr-TR" dirty="0"/>
              <a:t> be </a:t>
            </a:r>
            <a:r>
              <a:rPr lang="tr-TR" dirty="0" err="1"/>
              <a:t>uploaded</a:t>
            </a:r>
            <a:r>
              <a:rPr lang="tr-TR" dirty="0"/>
              <a:t> </a:t>
            </a:r>
            <a:r>
              <a:rPr lang="tr-TR" dirty="0" err="1"/>
              <a:t>to</a:t>
            </a:r>
            <a:r>
              <a:rPr lang="tr-TR" dirty="0"/>
              <a:t> </a:t>
            </a:r>
            <a:r>
              <a:rPr lang="tr-TR" dirty="0" err="1"/>
              <a:t>and</a:t>
            </a:r>
            <a:r>
              <a:rPr lang="tr-TR" dirty="0"/>
              <a:t> </a:t>
            </a:r>
            <a:r>
              <a:rPr lang="tr-TR" dirty="0" err="1"/>
              <a:t>frequently</a:t>
            </a:r>
            <a:r>
              <a:rPr lang="tr-TR" dirty="0"/>
              <a:t> </a:t>
            </a:r>
            <a:r>
              <a:rPr lang="tr-TR" dirty="0" err="1"/>
              <a:t>updated</a:t>
            </a:r>
            <a:r>
              <a:rPr lang="tr-TR" dirty="0"/>
              <a:t> on </a:t>
            </a:r>
          </a:p>
          <a:p>
            <a:endParaRPr lang="tr-TR" dirty="0"/>
          </a:p>
          <a:p>
            <a:r>
              <a:rPr lang="tr-TR" dirty="0" err="1"/>
              <a:t>ybd.yildiz.edu.tr</a:t>
            </a:r>
            <a:r>
              <a:rPr lang="tr-TR" dirty="0"/>
              <a:t> (Modern Diller – Öğrenci)</a:t>
            </a:r>
          </a:p>
        </p:txBody>
      </p:sp>
      <p:pic>
        <p:nvPicPr>
          <p:cNvPr id="14" name="Content Placeholder 13">
            <a:extLst>
              <a:ext uri="{FF2B5EF4-FFF2-40B4-BE49-F238E27FC236}">
                <a16:creationId xmlns:a16="http://schemas.microsoft.com/office/drawing/2014/main" id="{D74C07AA-3B64-0747-A5F9-007F4E21752E}"/>
              </a:ext>
            </a:extLst>
          </p:cNvPr>
          <p:cNvPicPr>
            <a:picLocks noGrp="1" noChangeAspect="1"/>
          </p:cNvPicPr>
          <p:nvPr>
            <p:ph sz="quarter" idx="4"/>
          </p:nvPr>
        </p:nvPicPr>
        <p:blipFill>
          <a:blip r:embed="rId2"/>
          <a:stretch>
            <a:fillRect/>
          </a:stretch>
        </p:blipFill>
        <p:spPr>
          <a:xfrm>
            <a:off x="5337314" y="2521890"/>
            <a:ext cx="5685183" cy="3322318"/>
          </a:xfrm>
        </p:spPr>
      </p:pic>
      <p:cxnSp>
        <p:nvCxnSpPr>
          <p:cNvPr id="16" name="Straight Arrow Connector 15">
            <a:extLst>
              <a:ext uri="{FF2B5EF4-FFF2-40B4-BE49-F238E27FC236}">
                <a16:creationId xmlns:a16="http://schemas.microsoft.com/office/drawing/2014/main" id="{142E130A-E2A0-FA47-8897-5C08FBE3708D}"/>
              </a:ext>
            </a:extLst>
          </p:cNvPr>
          <p:cNvCxnSpPr>
            <a:cxnSpLocks/>
          </p:cNvCxnSpPr>
          <p:nvPr/>
        </p:nvCxnSpPr>
        <p:spPr>
          <a:xfrm flipH="1">
            <a:off x="8733184" y="4062051"/>
            <a:ext cx="377686" cy="795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DFE1804-E0CD-2049-8F4E-38A68080A058}"/>
              </a:ext>
            </a:extLst>
          </p:cNvPr>
          <p:cNvCxnSpPr>
            <a:cxnSpLocks/>
          </p:cNvCxnSpPr>
          <p:nvPr/>
        </p:nvCxnSpPr>
        <p:spPr>
          <a:xfrm flipH="1">
            <a:off x="8799444" y="2835965"/>
            <a:ext cx="377686" cy="795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D46768C-FBD4-B647-B16D-DA91CD3A3CD2}"/>
              </a:ext>
            </a:extLst>
          </p:cNvPr>
          <p:cNvSpPr txBox="1"/>
          <p:nvPr/>
        </p:nvSpPr>
        <p:spPr>
          <a:xfrm>
            <a:off x="397565" y="5936422"/>
            <a:ext cx="4939749" cy="646331"/>
          </a:xfrm>
          <a:prstGeom prst="rect">
            <a:avLst/>
          </a:prstGeom>
          <a:noFill/>
        </p:spPr>
        <p:txBody>
          <a:bodyPr wrap="square" rtlCol="0">
            <a:spAutoFit/>
          </a:bodyPr>
          <a:lstStyle/>
          <a:p>
            <a:r>
              <a:rPr lang="tr-TR" b="1" dirty="0" err="1">
                <a:solidFill>
                  <a:srgbClr val="CC6600"/>
                </a:solidFill>
              </a:rPr>
              <a:t>Davutpaşa</a:t>
            </a:r>
            <a:r>
              <a:rPr lang="tr-TR" b="1" dirty="0">
                <a:solidFill>
                  <a:srgbClr val="CC6600"/>
                </a:solidFill>
              </a:rPr>
              <a:t>: SFL </a:t>
            </a:r>
            <a:r>
              <a:rPr lang="tr-TR" b="1" dirty="0" err="1">
                <a:solidFill>
                  <a:srgbClr val="CC6600"/>
                </a:solidFill>
              </a:rPr>
              <a:t>building</a:t>
            </a:r>
            <a:r>
              <a:rPr lang="tr-TR" b="1" dirty="0">
                <a:solidFill>
                  <a:srgbClr val="CC6600"/>
                </a:solidFill>
              </a:rPr>
              <a:t> </a:t>
            </a:r>
          </a:p>
          <a:p>
            <a:endParaRPr lang="tr-TR" b="1" dirty="0">
              <a:solidFill>
                <a:srgbClr val="CC6600"/>
              </a:solidFill>
            </a:endParaRPr>
          </a:p>
        </p:txBody>
      </p:sp>
      <p:pic>
        <p:nvPicPr>
          <p:cNvPr id="12" name="İçerik Yer Tutucusu 6">
            <a:extLst>
              <a:ext uri="{FF2B5EF4-FFF2-40B4-BE49-F238E27FC236}">
                <a16:creationId xmlns:a16="http://schemas.microsoft.com/office/drawing/2014/main" id="{373A2EA9-FDDA-F741-81B3-2C4DC2FBA3E4}"/>
              </a:ext>
            </a:extLst>
          </p:cNvPr>
          <p:cNvPicPr>
            <a:picLocks noGrp="1" noChangeAspect="1"/>
          </p:cNvPicPr>
          <p:nvPr>
            <p:ph sz="half" idx="2"/>
          </p:nvPr>
        </p:nvPicPr>
        <p:blipFill>
          <a:blip r:embed="rId3"/>
          <a:stretch>
            <a:fillRect/>
          </a:stretch>
        </p:blipFill>
        <p:spPr>
          <a:xfrm>
            <a:off x="1694189" y="2507420"/>
            <a:ext cx="2432702" cy="3200400"/>
          </a:xfrm>
          <a:prstGeom prst="rect">
            <a:avLst/>
          </a:prstGeom>
        </p:spPr>
      </p:pic>
    </p:spTree>
    <p:extLst>
      <p:ext uri="{BB962C8B-B14F-4D97-AF65-F5344CB8AC3E}">
        <p14:creationId xmlns:p14="http://schemas.microsoft.com/office/powerpoint/2010/main" val="183685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534A96-A8BF-4BFE-837F-A36FA9E0C27C}"/>
              </a:ext>
            </a:extLst>
          </p:cNvPr>
          <p:cNvSpPr>
            <a:spLocks noGrp="1"/>
          </p:cNvSpPr>
          <p:nvPr>
            <p:ph type="title"/>
          </p:nvPr>
        </p:nvSpPr>
        <p:spPr>
          <a:xfrm>
            <a:off x="636104" y="484632"/>
            <a:ext cx="10492144" cy="1071036"/>
          </a:xfrm>
        </p:spPr>
        <p:txBody>
          <a:bodyPr>
            <a:normAutofit/>
          </a:bodyPr>
          <a:lstStyle/>
          <a:p>
            <a:r>
              <a:rPr lang="tr-TR" sz="4400" b="1" dirty="0" err="1">
                <a:solidFill>
                  <a:srgbClr val="CC6600"/>
                </a:solidFill>
              </a:rPr>
              <a:t>Assessment</a:t>
            </a:r>
            <a:endParaRPr lang="tr-TR" sz="4400" b="1" dirty="0">
              <a:solidFill>
                <a:srgbClr val="CC6600"/>
              </a:solidFill>
            </a:endParaRPr>
          </a:p>
        </p:txBody>
      </p:sp>
      <p:sp>
        <p:nvSpPr>
          <p:cNvPr id="3" name="İçerik Yer Tutucusu 2">
            <a:extLst>
              <a:ext uri="{FF2B5EF4-FFF2-40B4-BE49-F238E27FC236}">
                <a16:creationId xmlns:a16="http://schemas.microsoft.com/office/drawing/2014/main" id="{415112EC-4F67-4E28-AC6C-D0B006E855DB}"/>
              </a:ext>
            </a:extLst>
          </p:cNvPr>
          <p:cNvSpPr>
            <a:spLocks noGrp="1"/>
          </p:cNvSpPr>
          <p:nvPr>
            <p:ph idx="1"/>
          </p:nvPr>
        </p:nvSpPr>
        <p:spPr>
          <a:xfrm>
            <a:off x="1069848" y="4655126"/>
            <a:ext cx="10058400" cy="1221799"/>
          </a:xfrm>
        </p:spPr>
        <p:txBody>
          <a:bodyPr>
            <a:normAutofit/>
          </a:bodyPr>
          <a:lstStyle/>
          <a:p>
            <a:pPr lvl="1"/>
            <a:endParaRPr lang="tr-TR" dirty="0"/>
          </a:p>
          <a:p>
            <a:pPr lvl="1"/>
            <a:endParaRPr lang="tr-TR" dirty="0"/>
          </a:p>
          <a:p>
            <a:pPr marL="274320" lvl="1" indent="0">
              <a:buNone/>
            </a:pPr>
            <a:endParaRPr lang="tr-TR" dirty="0"/>
          </a:p>
          <a:p>
            <a:pPr marL="274320" lvl="1" indent="0">
              <a:buNone/>
            </a:pPr>
            <a:endParaRPr lang="tr-TR" dirty="0"/>
          </a:p>
          <a:p>
            <a:endParaRPr lang="tr-TR" dirty="0"/>
          </a:p>
        </p:txBody>
      </p:sp>
      <p:graphicFrame>
        <p:nvGraphicFramePr>
          <p:cNvPr id="6" name="Table 5">
            <a:extLst>
              <a:ext uri="{FF2B5EF4-FFF2-40B4-BE49-F238E27FC236}">
                <a16:creationId xmlns:a16="http://schemas.microsoft.com/office/drawing/2014/main" id="{DB82070A-1B7C-8044-820A-8FAF2D891F66}"/>
              </a:ext>
            </a:extLst>
          </p:cNvPr>
          <p:cNvGraphicFramePr>
            <a:graphicFrameLocks noGrp="1"/>
          </p:cNvGraphicFramePr>
          <p:nvPr>
            <p:extLst/>
          </p:nvPr>
        </p:nvGraphicFramePr>
        <p:xfrm>
          <a:off x="1967948" y="1555669"/>
          <a:ext cx="7613374" cy="3558684"/>
        </p:xfrm>
        <a:graphic>
          <a:graphicData uri="http://schemas.openxmlformats.org/drawingml/2006/table">
            <a:tbl>
              <a:tblPr firstRow="1" firstCol="1" bandRow="1">
                <a:tableStyleId>{5C22544A-7EE6-4342-B048-85BDC9FD1C3A}</a:tableStyleId>
              </a:tblPr>
              <a:tblGrid>
                <a:gridCol w="2733695">
                  <a:extLst>
                    <a:ext uri="{9D8B030D-6E8A-4147-A177-3AD203B41FA5}">
                      <a16:colId xmlns:a16="http://schemas.microsoft.com/office/drawing/2014/main" val="801364235"/>
                    </a:ext>
                  </a:extLst>
                </a:gridCol>
                <a:gridCol w="3337358">
                  <a:extLst>
                    <a:ext uri="{9D8B030D-6E8A-4147-A177-3AD203B41FA5}">
                      <a16:colId xmlns:a16="http://schemas.microsoft.com/office/drawing/2014/main" val="4009260266"/>
                    </a:ext>
                  </a:extLst>
                </a:gridCol>
                <a:gridCol w="1542321">
                  <a:extLst>
                    <a:ext uri="{9D8B030D-6E8A-4147-A177-3AD203B41FA5}">
                      <a16:colId xmlns:a16="http://schemas.microsoft.com/office/drawing/2014/main" val="3333302700"/>
                    </a:ext>
                  </a:extLst>
                </a:gridCol>
              </a:tblGrid>
              <a:tr h="762575">
                <a:tc gridSpan="3">
                  <a:txBody>
                    <a:bodyPr/>
                    <a:lstStyle/>
                    <a:p>
                      <a:pPr algn="ctr">
                        <a:spcAft>
                          <a:spcPts val="0"/>
                        </a:spcAft>
                      </a:pPr>
                      <a:r>
                        <a:rPr lang="tr-TR" sz="1100">
                          <a:effectLst/>
                        </a:rPr>
                        <a:t> </a:t>
                      </a:r>
                      <a:endParaRPr lang="tr-TR" sz="1000">
                        <a:effectLst/>
                      </a:endParaRPr>
                    </a:p>
                    <a:p>
                      <a:pPr algn="ctr">
                        <a:spcAft>
                          <a:spcPts val="0"/>
                        </a:spcAft>
                      </a:pPr>
                      <a:r>
                        <a:rPr lang="tr-TR" sz="1100">
                          <a:effectLst/>
                        </a:rPr>
                        <a:t>ASSESSMENT</a:t>
                      </a:r>
                      <a:endParaRPr lang="tr-TR" sz="1000">
                        <a:effectLst/>
                      </a:endParaRPr>
                    </a:p>
                    <a:p>
                      <a:pPr algn="ctr">
                        <a:spcAft>
                          <a:spcPts val="0"/>
                        </a:spcAft>
                      </a:pPr>
                      <a:r>
                        <a:rPr lang="tr-TR" sz="11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46721862"/>
                  </a:ext>
                </a:extLst>
              </a:tr>
              <a:tr h="254192">
                <a:tc>
                  <a:txBody>
                    <a:bodyPr/>
                    <a:lstStyle/>
                    <a:p>
                      <a:pPr algn="ctr">
                        <a:spcAft>
                          <a:spcPts val="0"/>
                        </a:spcAft>
                      </a:pPr>
                      <a:r>
                        <a:rPr lang="tr-TR" sz="11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DATE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PERCENTAGE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3882001"/>
                  </a:ext>
                </a:extLst>
              </a:tr>
              <a:tr h="762575">
                <a:tc>
                  <a:txBody>
                    <a:bodyPr/>
                    <a:lstStyle/>
                    <a:p>
                      <a:pPr>
                        <a:spcAft>
                          <a:spcPts val="0"/>
                        </a:spcAft>
                      </a:pPr>
                      <a:r>
                        <a:rPr lang="tr-TR" sz="1100" dirty="0">
                          <a:effectLst/>
                        </a:rPr>
                        <a:t> </a:t>
                      </a:r>
                      <a:endParaRPr lang="tr-TR" sz="1000" dirty="0">
                        <a:effectLst/>
                      </a:endParaRPr>
                    </a:p>
                    <a:p>
                      <a:pPr>
                        <a:spcAft>
                          <a:spcPts val="0"/>
                        </a:spcAft>
                      </a:pPr>
                      <a:r>
                        <a:rPr lang="tr-TR" sz="1100" dirty="0">
                          <a:effectLst/>
                        </a:rPr>
                        <a:t>MIDTERM 1 (</a:t>
                      </a:r>
                      <a:r>
                        <a:rPr lang="tr-TR" sz="1100" dirty="0" err="1">
                          <a:effectLst/>
                        </a:rPr>
                        <a:t>Paper-based</a:t>
                      </a:r>
                      <a:r>
                        <a:rPr lang="tr-TR" sz="1100" dirty="0">
                          <a:effectLst/>
                        </a:rPr>
                        <a:t>, </a:t>
                      </a:r>
                      <a:r>
                        <a:rPr lang="tr-TR" sz="1100" dirty="0" err="1">
                          <a:effectLst/>
                        </a:rPr>
                        <a:t>common</a:t>
                      </a:r>
                      <a:r>
                        <a:rPr lang="tr-TR" sz="1100" dirty="0">
                          <a:effectLst/>
                        </a:rPr>
                        <a:t>)</a:t>
                      </a:r>
                      <a:endParaRPr lang="tr-TR" sz="1000" dirty="0">
                        <a:effectLst/>
                      </a:endParaRPr>
                    </a:p>
                    <a:p>
                      <a:pP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19-23 NOVEMBER</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30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5902760"/>
                  </a:ext>
                </a:extLst>
              </a:tr>
              <a:tr h="762575">
                <a:tc>
                  <a:txBody>
                    <a:bodyPr/>
                    <a:lstStyle/>
                    <a:p>
                      <a:pPr>
                        <a:spcAft>
                          <a:spcPts val="0"/>
                        </a:spcAft>
                      </a:pPr>
                      <a:r>
                        <a:rPr lang="tr-TR" sz="1100" dirty="0">
                          <a:effectLst/>
                        </a:rPr>
                        <a:t> </a:t>
                      </a:r>
                      <a:endParaRPr lang="tr-TR" sz="1000" dirty="0">
                        <a:effectLst/>
                      </a:endParaRPr>
                    </a:p>
                    <a:p>
                      <a:pPr>
                        <a:spcAft>
                          <a:spcPts val="0"/>
                        </a:spcAft>
                      </a:pPr>
                      <a:r>
                        <a:rPr lang="tr-TR" sz="1100" dirty="0">
                          <a:effectLst/>
                        </a:rPr>
                        <a:t>MIDTERM 2 (</a:t>
                      </a:r>
                      <a:r>
                        <a:rPr lang="tr-TR" sz="1100" dirty="0" err="1">
                          <a:effectLst/>
                        </a:rPr>
                        <a:t>Paper-based</a:t>
                      </a:r>
                      <a:r>
                        <a:rPr lang="tr-TR" sz="1100" dirty="0">
                          <a:effectLst/>
                        </a:rPr>
                        <a:t>, in </a:t>
                      </a:r>
                      <a:r>
                        <a:rPr lang="tr-TR" sz="1100" dirty="0" err="1">
                          <a:effectLst/>
                        </a:rPr>
                        <a:t>class-hours</a:t>
                      </a:r>
                      <a:r>
                        <a:rPr lang="tr-TR" sz="1100" dirty="0">
                          <a:effectLst/>
                        </a:rPr>
                        <a:t>)</a:t>
                      </a:r>
                      <a:endParaRPr lang="tr-TR" sz="1000" dirty="0">
                        <a:effectLst/>
                      </a:endParaRPr>
                    </a:p>
                    <a:p>
                      <a:pP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kern="1200" dirty="0">
                          <a:solidFill>
                            <a:schemeClr val="dk1"/>
                          </a:solidFill>
                          <a:effectLst/>
                          <a:latin typeface="+mn-lt"/>
                          <a:ea typeface="+mn-ea"/>
                          <a:cs typeface="+mn-cs"/>
                        </a:rPr>
                        <a:t>10-14 DECEMBER</a:t>
                      </a: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30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4475689"/>
                  </a:ext>
                </a:extLst>
              </a:tr>
              <a:tr h="762575">
                <a:tc>
                  <a:txBody>
                    <a:bodyPr/>
                    <a:lstStyle/>
                    <a:p>
                      <a:pPr>
                        <a:spcAft>
                          <a:spcPts val="0"/>
                        </a:spcAft>
                      </a:pPr>
                      <a:r>
                        <a:rPr lang="tr-TR" sz="1100" dirty="0">
                          <a:effectLst/>
                        </a:rPr>
                        <a:t> </a:t>
                      </a:r>
                      <a:endParaRPr lang="tr-TR" sz="1000" dirty="0">
                        <a:effectLst/>
                      </a:endParaRPr>
                    </a:p>
                    <a:p>
                      <a:pPr>
                        <a:spcAft>
                          <a:spcPts val="0"/>
                        </a:spcAft>
                      </a:pPr>
                      <a:r>
                        <a:rPr lang="tr-TR" sz="1100" dirty="0">
                          <a:effectLst/>
                        </a:rPr>
                        <a:t>FINAL EXAM (</a:t>
                      </a:r>
                      <a:r>
                        <a:rPr lang="tr-TR" sz="1100" dirty="0" err="1">
                          <a:effectLst/>
                        </a:rPr>
                        <a:t>Paper-based</a:t>
                      </a:r>
                      <a:r>
                        <a:rPr lang="tr-TR" sz="1100" dirty="0">
                          <a:effectLst/>
                        </a:rPr>
                        <a:t>, </a:t>
                      </a:r>
                      <a:r>
                        <a:rPr lang="tr-TR" sz="1100" dirty="0" err="1">
                          <a:effectLst/>
                        </a:rPr>
                        <a:t>common</a:t>
                      </a:r>
                      <a:r>
                        <a:rPr lang="tr-TR" sz="1100" dirty="0">
                          <a:effectLst/>
                        </a:rPr>
                        <a:t>) </a:t>
                      </a:r>
                      <a:endParaRPr lang="tr-TR" sz="1000" dirty="0">
                        <a:effectLst/>
                      </a:endParaRPr>
                    </a:p>
                    <a:p>
                      <a:pP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tabLst>
                          <a:tab pos="890270" algn="ctr"/>
                        </a:tabLst>
                      </a:pPr>
                      <a:r>
                        <a:rPr lang="tr-TR" sz="1100" dirty="0">
                          <a:effectLst/>
                        </a:rPr>
                        <a:t> </a:t>
                      </a:r>
                      <a:endParaRPr lang="tr-TR" sz="1000" dirty="0">
                        <a:effectLst/>
                      </a:endParaRPr>
                    </a:p>
                    <a:p>
                      <a:pPr algn="ctr">
                        <a:spcAft>
                          <a:spcPts val="0"/>
                        </a:spcAft>
                        <a:tabLst>
                          <a:tab pos="890270" algn="ctr"/>
                        </a:tabLst>
                      </a:pPr>
                      <a:r>
                        <a:rPr lang="tr-TR" sz="1100" dirty="0">
                          <a:effectLst/>
                        </a:rPr>
                        <a:t>31 DECEMBER-4 JANUARY</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 </a:t>
                      </a:r>
                      <a:endParaRPr lang="tr-TR" sz="1000" dirty="0">
                        <a:effectLst/>
                      </a:endParaRPr>
                    </a:p>
                    <a:p>
                      <a:pPr algn="ctr">
                        <a:spcAft>
                          <a:spcPts val="0"/>
                        </a:spcAft>
                      </a:pPr>
                      <a:r>
                        <a:rPr lang="tr-TR" sz="1100" dirty="0">
                          <a:effectLst/>
                        </a:rPr>
                        <a:t>40</a:t>
                      </a:r>
                      <a:endParaRPr lang="tr-TR" sz="1000" dirty="0">
                        <a:effectLst/>
                      </a:endParaRPr>
                    </a:p>
                    <a:p>
                      <a:pPr algn="ctr">
                        <a:spcAft>
                          <a:spcPts val="0"/>
                        </a:spcAft>
                      </a:pPr>
                      <a:r>
                        <a:rPr lang="tr-TR" sz="11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2844918"/>
                  </a:ext>
                </a:extLst>
              </a:tr>
              <a:tr h="254192">
                <a:tc>
                  <a:txBody>
                    <a:bodyPr/>
                    <a:lstStyle/>
                    <a:p>
                      <a:pPr>
                        <a:spcAft>
                          <a:spcPts val="0"/>
                        </a:spcAft>
                      </a:pPr>
                      <a:r>
                        <a:rPr lang="tr-TR" sz="11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a:effectLst/>
                        </a:rPr>
                        <a:t>TOTAL</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tr-TR" sz="1100" dirty="0">
                          <a:effectLst/>
                        </a:rPr>
                        <a:t>100%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7724991"/>
                  </a:ext>
                </a:extLst>
              </a:tr>
            </a:tbl>
          </a:graphicData>
        </a:graphic>
      </p:graphicFrame>
    </p:spTree>
    <p:extLst>
      <p:ext uri="{BB962C8B-B14F-4D97-AF65-F5344CB8AC3E}">
        <p14:creationId xmlns:p14="http://schemas.microsoft.com/office/powerpoint/2010/main" val="362320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C592-AE6C-9F48-9217-B1439E7A1ECD}"/>
              </a:ext>
            </a:extLst>
          </p:cNvPr>
          <p:cNvSpPr>
            <a:spLocks noGrp="1"/>
          </p:cNvSpPr>
          <p:nvPr>
            <p:ph type="title"/>
          </p:nvPr>
        </p:nvSpPr>
        <p:spPr>
          <a:xfrm>
            <a:off x="1066800" y="642594"/>
            <a:ext cx="10058400" cy="987423"/>
          </a:xfrm>
        </p:spPr>
        <p:txBody>
          <a:bodyPr/>
          <a:lstStyle/>
          <a:p>
            <a:r>
              <a:rPr lang="tr-TR" sz="4000" b="1" dirty="0" err="1">
                <a:solidFill>
                  <a:srgbClr val="CC6600"/>
                </a:solidFill>
              </a:rPr>
              <a:t>Make-up</a:t>
            </a:r>
            <a:r>
              <a:rPr lang="tr-TR" sz="4000" b="1" dirty="0">
                <a:solidFill>
                  <a:srgbClr val="CC6600"/>
                </a:solidFill>
              </a:rPr>
              <a:t> </a:t>
            </a:r>
            <a:r>
              <a:rPr lang="tr-TR" sz="4000" b="1" dirty="0" err="1">
                <a:solidFill>
                  <a:srgbClr val="CC6600"/>
                </a:solidFill>
              </a:rPr>
              <a:t>Exams</a:t>
            </a:r>
            <a:endParaRPr lang="tr-TR" sz="4000" b="1" dirty="0">
              <a:solidFill>
                <a:srgbClr val="CC6600"/>
              </a:solidFill>
            </a:endParaRPr>
          </a:p>
        </p:txBody>
      </p:sp>
      <p:sp>
        <p:nvSpPr>
          <p:cNvPr id="3" name="Content Placeholder 2">
            <a:extLst>
              <a:ext uri="{FF2B5EF4-FFF2-40B4-BE49-F238E27FC236}">
                <a16:creationId xmlns:a16="http://schemas.microsoft.com/office/drawing/2014/main" id="{42827E66-AB11-CE41-A3F9-78D42C9FD66A}"/>
              </a:ext>
            </a:extLst>
          </p:cNvPr>
          <p:cNvSpPr>
            <a:spLocks noGrp="1"/>
          </p:cNvSpPr>
          <p:nvPr>
            <p:ph idx="1"/>
          </p:nvPr>
        </p:nvSpPr>
        <p:spPr>
          <a:xfrm>
            <a:off x="1066800" y="1719470"/>
            <a:ext cx="10058400" cy="4315570"/>
          </a:xfrm>
        </p:spPr>
        <p:txBody>
          <a:bodyPr>
            <a:normAutofit/>
          </a:bodyPr>
          <a:lstStyle/>
          <a:p>
            <a:pPr lvl="0"/>
            <a:r>
              <a:rPr lang="en-US" dirty="0"/>
              <a:t>Students officially documenting their excuses (medical report, etc.) can take the make-up exams in the last week of the semester. </a:t>
            </a:r>
          </a:p>
          <a:p>
            <a:pPr lvl="0"/>
            <a:r>
              <a:rPr lang="en-US" dirty="0"/>
              <a:t>Students must submit the documents to their </a:t>
            </a:r>
            <a:r>
              <a:rPr lang="en-US" b="1" u="sng" dirty="0"/>
              <a:t>own departments</a:t>
            </a:r>
            <a:r>
              <a:rPr lang="en-US" dirty="0"/>
              <a:t>, and, if the department accepts their validity, their names are given to the Head of the Department of Modern Languages. If the official letter is not delivered from their Department, the students’ exam grade is cancelled even if s/he has taken a make-up exam. </a:t>
            </a:r>
          </a:p>
          <a:p>
            <a:pPr lvl="0"/>
            <a:r>
              <a:rPr lang="en-US" dirty="0"/>
              <a:t>There are 2 midterms in this course. The students who miss both of the exams can only take 1 make-up. </a:t>
            </a:r>
          </a:p>
          <a:p>
            <a:pPr lvl="0"/>
            <a:r>
              <a:rPr lang="en-US" dirty="0"/>
              <a:t>The make-up exam for the midterms will cover all the topics handled throughout the term.   </a:t>
            </a:r>
            <a:endParaRPr lang="tr-TR" dirty="0"/>
          </a:p>
          <a:p>
            <a:endParaRPr lang="tr-TR" dirty="0"/>
          </a:p>
        </p:txBody>
      </p:sp>
    </p:spTree>
    <p:extLst>
      <p:ext uri="{BB962C8B-B14F-4D97-AF65-F5344CB8AC3E}">
        <p14:creationId xmlns:p14="http://schemas.microsoft.com/office/powerpoint/2010/main" val="3096510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1525" y="484632"/>
            <a:ext cx="10820399" cy="886968"/>
          </a:xfrm>
        </p:spPr>
        <p:txBody>
          <a:bodyPr>
            <a:noAutofit/>
          </a:bodyPr>
          <a:lstStyle/>
          <a:p>
            <a:br>
              <a:rPr lang="tr-TR" sz="3600" b="1" dirty="0">
                <a:latin typeface="Rockwell" panose="02060603020205020403" pitchFamily="18" charset="0"/>
              </a:rPr>
            </a:br>
            <a:br>
              <a:rPr lang="tr-TR" sz="3600" b="1" dirty="0">
                <a:latin typeface="Rockwell" panose="02060603020205020403" pitchFamily="18" charset="0"/>
              </a:rPr>
            </a:br>
            <a:br>
              <a:rPr lang="tr-TR" sz="4400" b="1" dirty="0">
                <a:latin typeface="Rockwell" panose="02060603020205020403" pitchFamily="18" charset="0"/>
              </a:rPr>
            </a:br>
            <a:br>
              <a:rPr lang="tr-TR" sz="4400" b="1" dirty="0">
                <a:latin typeface="Rockwell" panose="02060603020205020403" pitchFamily="18" charset="0"/>
              </a:rPr>
            </a:br>
            <a:endParaRPr lang="tr-TR" sz="3600" dirty="0"/>
          </a:p>
        </p:txBody>
      </p:sp>
      <p:graphicFrame>
        <p:nvGraphicFramePr>
          <p:cNvPr id="3" name="Table 2">
            <a:extLst>
              <a:ext uri="{FF2B5EF4-FFF2-40B4-BE49-F238E27FC236}">
                <a16:creationId xmlns:a16="http://schemas.microsoft.com/office/drawing/2014/main" id="{8FCBACE5-7587-AA4F-985A-9C62E8452F18}"/>
              </a:ext>
            </a:extLst>
          </p:cNvPr>
          <p:cNvGraphicFramePr>
            <a:graphicFrameLocks noGrp="1"/>
          </p:cNvGraphicFramePr>
          <p:nvPr>
            <p:extLst/>
          </p:nvPr>
        </p:nvGraphicFramePr>
        <p:xfrm>
          <a:off x="3279913" y="1063488"/>
          <a:ext cx="4691268" cy="4713456"/>
        </p:xfrm>
        <a:graphic>
          <a:graphicData uri="http://schemas.openxmlformats.org/drawingml/2006/table">
            <a:tbl>
              <a:tblPr firstRow="1" firstCol="1" bandRow="1">
                <a:tableStyleId>{5C22544A-7EE6-4342-B048-85BDC9FD1C3A}</a:tableStyleId>
              </a:tblPr>
              <a:tblGrid>
                <a:gridCol w="1839918">
                  <a:extLst>
                    <a:ext uri="{9D8B030D-6E8A-4147-A177-3AD203B41FA5}">
                      <a16:colId xmlns:a16="http://schemas.microsoft.com/office/drawing/2014/main" val="1482661295"/>
                    </a:ext>
                  </a:extLst>
                </a:gridCol>
                <a:gridCol w="1366037">
                  <a:extLst>
                    <a:ext uri="{9D8B030D-6E8A-4147-A177-3AD203B41FA5}">
                      <a16:colId xmlns:a16="http://schemas.microsoft.com/office/drawing/2014/main" val="2992338979"/>
                    </a:ext>
                  </a:extLst>
                </a:gridCol>
                <a:gridCol w="1485313">
                  <a:extLst>
                    <a:ext uri="{9D8B030D-6E8A-4147-A177-3AD203B41FA5}">
                      <a16:colId xmlns:a16="http://schemas.microsoft.com/office/drawing/2014/main" val="3103815161"/>
                    </a:ext>
                  </a:extLst>
                </a:gridCol>
              </a:tblGrid>
              <a:tr h="392788">
                <a:tc>
                  <a:txBody>
                    <a:bodyPr/>
                    <a:lstStyle/>
                    <a:p>
                      <a:pPr algn="ctr">
                        <a:spcAft>
                          <a:spcPts val="0"/>
                        </a:spcAft>
                      </a:pPr>
                      <a:r>
                        <a:rPr lang="en-GB" sz="1200">
                          <a:effectLst/>
                        </a:rPr>
                        <a:t>GRADING SCALE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l"/>
                      <a:endParaRPr lang="tr-TR" sz="1200" dirty="0">
                        <a:effectLst/>
                        <a:latin typeface="Calibri" panose="020F0502020204030204" pitchFamily="34" charset="0"/>
                        <a:cs typeface="Times New Roman" panose="02020603050405020304" pitchFamily="18" charset="0"/>
                      </a:endParaRPr>
                    </a:p>
                  </a:txBody>
                  <a:tcPr marL="9525" marR="9525" marT="9525" marB="0" anchor="b"/>
                </a:tc>
                <a:tc hMerge="1">
                  <a:txBody>
                    <a:bodyPr/>
                    <a:lstStyle/>
                    <a:p>
                      <a:endParaRPr lang="tr-TR"/>
                    </a:p>
                  </a:txBody>
                  <a:tcPr/>
                </a:tc>
                <a:extLst>
                  <a:ext uri="{0D108BD9-81ED-4DB2-BD59-A6C34878D82A}">
                    <a16:rowId xmlns:a16="http://schemas.microsoft.com/office/drawing/2014/main" val="4205324621"/>
                  </a:ext>
                </a:extLst>
              </a:tr>
              <a:tr h="392788">
                <a:tc>
                  <a:txBody>
                    <a:bodyPr/>
                    <a:lstStyle/>
                    <a:p>
                      <a:pPr algn="ctr">
                        <a:spcAft>
                          <a:spcPts val="0"/>
                        </a:spcAft>
                      </a:pPr>
                      <a:r>
                        <a:rPr lang="en-GB" sz="1200">
                          <a:effectLst/>
                        </a:rPr>
                        <a:t>GRADE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200">
                          <a:effectLst/>
                        </a:rPr>
                        <a:t>LETTER</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ECTS</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797232197"/>
                  </a:ext>
                </a:extLst>
              </a:tr>
              <a:tr h="392788">
                <a:tc>
                  <a:txBody>
                    <a:bodyPr/>
                    <a:lstStyle/>
                    <a:p>
                      <a:pPr algn="ctr">
                        <a:spcAft>
                          <a:spcPts val="0"/>
                        </a:spcAft>
                      </a:pPr>
                      <a:r>
                        <a:rPr lang="en-GB" sz="1200">
                          <a:effectLst/>
                        </a:rPr>
                        <a:t>90-100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AA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4.00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299867240"/>
                  </a:ext>
                </a:extLst>
              </a:tr>
              <a:tr h="392788">
                <a:tc>
                  <a:txBody>
                    <a:bodyPr/>
                    <a:lstStyle/>
                    <a:p>
                      <a:pPr algn="ctr">
                        <a:spcAft>
                          <a:spcPts val="0"/>
                        </a:spcAft>
                      </a:pPr>
                      <a:r>
                        <a:rPr lang="en-GB" sz="1200">
                          <a:effectLst/>
                        </a:rPr>
                        <a:t>80-89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BA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3.50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065425734"/>
                  </a:ext>
                </a:extLst>
              </a:tr>
              <a:tr h="392788">
                <a:tc>
                  <a:txBody>
                    <a:bodyPr/>
                    <a:lstStyle/>
                    <a:p>
                      <a:pPr algn="ctr">
                        <a:spcAft>
                          <a:spcPts val="0"/>
                        </a:spcAft>
                      </a:pPr>
                      <a:r>
                        <a:rPr lang="en-GB" sz="1200">
                          <a:effectLst/>
                        </a:rPr>
                        <a:t>70-79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BB</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3.00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535690345"/>
                  </a:ext>
                </a:extLst>
              </a:tr>
              <a:tr h="392788">
                <a:tc>
                  <a:txBody>
                    <a:bodyPr/>
                    <a:lstStyle/>
                    <a:p>
                      <a:pPr algn="ctr">
                        <a:spcAft>
                          <a:spcPts val="0"/>
                        </a:spcAft>
                      </a:pPr>
                      <a:r>
                        <a:rPr lang="en-GB" sz="1200">
                          <a:effectLst/>
                        </a:rPr>
                        <a:t>60-69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CB</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2.50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518070219"/>
                  </a:ext>
                </a:extLst>
              </a:tr>
              <a:tr h="392788">
                <a:tc>
                  <a:txBody>
                    <a:bodyPr/>
                    <a:lstStyle/>
                    <a:p>
                      <a:pPr algn="ctr">
                        <a:spcAft>
                          <a:spcPts val="0"/>
                        </a:spcAft>
                      </a:pPr>
                      <a:r>
                        <a:rPr lang="en-GB" sz="1200">
                          <a:effectLst/>
                        </a:rPr>
                        <a:t>53-59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CC</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2.00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83187732"/>
                  </a:ext>
                </a:extLst>
              </a:tr>
              <a:tr h="392788">
                <a:tc>
                  <a:txBody>
                    <a:bodyPr/>
                    <a:lstStyle/>
                    <a:p>
                      <a:pPr algn="ctr">
                        <a:spcAft>
                          <a:spcPts val="0"/>
                        </a:spcAft>
                      </a:pPr>
                      <a:r>
                        <a:rPr lang="en-GB" sz="1200">
                          <a:effectLst/>
                        </a:rPr>
                        <a:t>48-52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DC</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1.50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10221913"/>
                  </a:ext>
                </a:extLst>
              </a:tr>
              <a:tr h="392788">
                <a:tc>
                  <a:txBody>
                    <a:bodyPr/>
                    <a:lstStyle/>
                    <a:p>
                      <a:pPr algn="ctr">
                        <a:spcAft>
                          <a:spcPts val="0"/>
                        </a:spcAft>
                      </a:pPr>
                      <a:r>
                        <a:rPr lang="en-GB" sz="1200">
                          <a:effectLst/>
                        </a:rPr>
                        <a:t>40-47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DD</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632971266"/>
                  </a:ext>
                </a:extLst>
              </a:tr>
              <a:tr h="392788">
                <a:tc>
                  <a:txBody>
                    <a:bodyPr/>
                    <a:lstStyle/>
                    <a:p>
                      <a:pPr algn="ctr">
                        <a:spcAft>
                          <a:spcPts val="0"/>
                        </a:spcAft>
                      </a:pPr>
                      <a:r>
                        <a:rPr lang="en-GB" sz="1200" dirty="0">
                          <a:effectLst/>
                        </a:rPr>
                        <a:t>30-39</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FD</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0.50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973183606"/>
                  </a:ext>
                </a:extLst>
              </a:tr>
              <a:tr h="392788">
                <a:tc>
                  <a:txBody>
                    <a:bodyPr/>
                    <a:lstStyle/>
                    <a:p>
                      <a:pPr algn="ctr">
                        <a:spcAft>
                          <a:spcPts val="0"/>
                        </a:spcAft>
                      </a:pPr>
                      <a:r>
                        <a:rPr lang="en-GB" sz="1200" dirty="0">
                          <a:effectLst/>
                        </a:rPr>
                        <a:t>0-29</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FF</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0.00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92715089"/>
                  </a:ext>
                </a:extLst>
              </a:tr>
              <a:tr h="392788">
                <a:tc>
                  <a:txBody>
                    <a:bodyPr/>
                    <a:lstStyle/>
                    <a:p>
                      <a:pPr algn="ctr">
                        <a:spcAft>
                          <a:spcPts val="0"/>
                        </a:spcAft>
                      </a:pPr>
                      <a:r>
                        <a:rPr lang="en-GB" sz="1200" dirty="0">
                          <a:effectLst/>
                        </a:rPr>
                        <a:t>ABSENTEE</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a:effectLst/>
                        </a:rPr>
                        <a:t>F0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200" dirty="0">
                          <a:effectLst/>
                        </a:rPr>
                        <a:t>0.00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250054390"/>
                  </a:ext>
                </a:extLst>
              </a:tr>
            </a:tbl>
          </a:graphicData>
        </a:graphic>
      </p:graphicFrame>
    </p:spTree>
    <p:extLst>
      <p:ext uri="{BB962C8B-B14F-4D97-AF65-F5344CB8AC3E}">
        <p14:creationId xmlns:p14="http://schemas.microsoft.com/office/powerpoint/2010/main" val="417679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F465-2D2C-2A45-95A0-C1B4A6BB8561}"/>
              </a:ext>
            </a:extLst>
          </p:cNvPr>
          <p:cNvSpPr>
            <a:spLocks noGrp="1"/>
          </p:cNvSpPr>
          <p:nvPr>
            <p:ph type="title"/>
          </p:nvPr>
        </p:nvSpPr>
        <p:spPr/>
        <p:txBody>
          <a:bodyPr>
            <a:normAutofit/>
          </a:bodyPr>
          <a:lstStyle/>
          <a:p>
            <a:r>
              <a:rPr lang="en-US" sz="4400" b="1" dirty="0">
                <a:solidFill>
                  <a:srgbClr val="CC6600"/>
                </a:solidFill>
              </a:rPr>
              <a:t>The reading component</a:t>
            </a:r>
            <a:endParaRPr lang="tr-TR" sz="4400" b="1" dirty="0">
              <a:solidFill>
                <a:srgbClr val="CC6600"/>
              </a:solidFill>
            </a:endParaRPr>
          </a:p>
        </p:txBody>
      </p:sp>
      <p:sp>
        <p:nvSpPr>
          <p:cNvPr id="3" name="Content Placeholder 2">
            <a:extLst>
              <a:ext uri="{FF2B5EF4-FFF2-40B4-BE49-F238E27FC236}">
                <a16:creationId xmlns:a16="http://schemas.microsoft.com/office/drawing/2014/main" id="{78F8F2B0-E2BD-CA4F-B798-C773AF6D3730}"/>
              </a:ext>
            </a:extLst>
          </p:cNvPr>
          <p:cNvSpPr>
            <a:spLocks noGrp="1"/>
          </p:cNvSpPr>
          <p:nvPr>
            <p:ph idx="1"/>
          </p:nvPr>
        </p:nvSpPr>
        <p:spPr>
          <a:xfrm>
            <a:off x="1066800" y="1944095"/>
            <a:ext cx="10058400" cy="4257923"/>
          </a:xfrm>
        </p:spPr>
        <p:txBody>
          <a:bodyPr>
            <a:normAutofit/>
          </a:bodyPr>
          <a:lstStyle/>
          <a:p>
            <a:pPr marL="0" indent="0">
              <a:buNone/>
            </a:pPr>
            <a:r>
              <a:rPr lang="en-US" dirty="0"/>
              <a:t> </a:t>
            </a:r>
            <a:endParaRPr lang="tr-TR" dirty="0"/>
          </a:p>
          <a:p>
            <a:pPr lvl="0"/>
            <a:r>
              <a:rPr lang="en-US" dirty="0"/>
              <a:t>supporting the students’ exposure to a specified range of text complexity and text types across a wide range of disciplines aligned to college and career readiness </a:t>
            </a:r>
            <a:endParaRPr lang="tr-TR" dirty="0"/>
          </a:p>
          <a:p>
            <a:pPr lvl="0"/>
            <a:r>
              <a:rPr lang="en-US" dirty="0"/>
              <a:t>putting an emphasis on source analysis (reading, analyzing, and using reasoning to comprehend academic texts) </a:t>
            </a:r>
            <a:endParaRPr lang="tr-TR" dirty="0"/>
          </a:p>
          <a:p>
            <a:pPr lvl="0"/>
            <a:r>
              <a:rPr lang="en-US" dirty="0"/>
              <a:t>reinforcing an understanding of relevant Academic Word List words in context and how word choice helps shape meaning and tone</a:t>
            </a:r>
            <a:endParaRPr lang="tr-TR" dirty="0"/>
          </a:p>
          <a:p>
            <a:pPr lvl="0"/>
            <a:r>
              <a:rPr lang="en-US" dirty="0"/>
              <a:t>analyzing texts rhetorically; and synthesizing across topically related passages </a:t>
            </a:r>
            <a:endParaRPr lang="tr-TR" dirty="0"/>
          </a:p>
          <a:p>
            <a:pPr marL="0" indent="0">
              <a:buNone/>
            </a:pPr>
            <a:endParaRPr lang="tr-TR" dirty="0"/>
          </a:p>
        </p:txBody>
      </p:sp>
    </p:spTree>
    <p:extLst>
      <p:ext uri="{BB962C8B-B14F-4D97-AF65-F5344CB8AC3E}">
        <p14:creationId xmlns:p14="http://schemas.microsoft.com/office/powerpoint/2010/main" val="109737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A5C2-71AE-3B43-BF38-D4CF30A923C0}"/>
              </a:ext>
            </a:extLst>
          </p:cNvPr>
          <p:cNvSpPr>
            <a:spLocks noGrp="1"/>
          </p:cNvSpPr>
          <p:nvPr>
            <p:ph type="title"/>
          </p:nvPr>
        </p:nvSpPr>
        <p:spPr/>
        <p:txBody>
          <a:bodyPr>
            <a:normAutofit fontScale="90000"/>
          </a:bodyPr>
          <a:lstStyle/>
          <a:p>
            <a:r>
              <a:rPr lang="en-US" sz="4400" b="1" dirty="0">
                <a:solidFill>
                  <a:srgbClr val="CC6600"/>
                </a:solidFill>
              </a:rPr>
              <a:t>Regarding the reading skill, Advanced English I course reinforces the students’ ability to</a:t>
            </a:r>
            <a:endParaRPr lang="tr-TR" sz="4400" b="1" dirty="0">
              <a:solidFill>
                <a:srgbClr val="CC6600"/>
              </a:solidFill>
            </a:endParaRPr>
          </a:p>
        </p:txBody>
      </p:sp>
      <p:sp>
        <p:nvSpPr>
          <p:cNvPr id="3" name="Content Placeholder 2">
            <a:extLst>
              <a:ext uri="{FF2B5EF4-FFF2-40B4-BE49-F238E27FC236}">
                <a16:creationId xmlns:a16="http://schemas.microsoft.com/office/drawing/2014/main" id="{9BA33905-EB85-E749-9826-F59B7F43052B}"/>
              </a:ext>
            </a:extLst>
          </p:cNvPr>
          <p:cNvSpPr>
            <a:spLocks noGrp="1"/>
          </p:cNvSpPr>
          <p:nvPr>
            <p:ph idx="1"/>
          </p:nvPr>
        </p:nvSpPr>
        <p:spPr>
          <a:xfrm>
            <a:off x="1066800" y="2272083"/>
            <a:ext cx="10058400" cy="3931920"/>
          </a:xfrm>
        </p:spPr>
        <p:txBody>
          <a:bodyPr/>
          <a:lstStyle/>
          <a:p>
            <a:r>
              <a:rPr lang="en-US" dirty="0"/>
              <a:t>use different reading strategies, </a:t>
            </a:r>
          </a:p>
          <a:p>
            <a:r>
              <a:rPr lang="en-US" dirty="0"/>
              <a:t>comprehend factual information, </a:t>
            </a:r>
          </a:p>
          <a:p>
            <a:r>
              <a:rPr lang="en-US" dirty="0"/>
              <a:t>identify main idea and supporting details, </a:t>
            </a:r>
          </a:p>
          <a:p>
            <a:r>
              <a:rPr lang="en-US" dirty="0"/>
              <a:t>read analytically, </a:t>
            </a:r>
          </a:p>
          <a:p>
            <a:r>
              <a:rPr lang="en-US" dirty="0"/>
              <a:t>infer information from the passage, </a:t>
            </a:r>
          </a:p>
          <a:p>
            <a:r>
              <a:rPr lang="en-US" dirty="0"/>
              <a:t>recognize the main patterns of a text and the relationships among facts and ideas in different parts of a passage, </a:t>
            </a:r>
          </a:p>
          <a:p>
            <a:r>
              <a:rPr lang="en-US" dirty="0"/>
              <a:t>understand the author’s purpose, </a:t>
            </a:r>
          </a:p>
          <a:p>
            <a:r>
              <a:rPr lang="en-US" dirty="0"/>
              <a:t>understand vocabulary in context.</a:t>
            </a:r>
            <a:endParaRPr lang="tr-TR" dirty="0"/>
          </a:p>
          <a:p>
            <a:endParaRPr lang="tr-TR" dirty="0"/>
          </a:p>
        </p:txBody>
      </p:sp>
    </p:spTree>
    <p:extLst>
      <p:ext uri="{BB962C8B-B14F-4D97-AF65-F5344CB8AC3E}">
        <p14:creationId xmlns:p14="http://schemas.microsoft.com/office/powerpoint/2010/main" val="770590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77F8-5960-8D45-806B-9CDD062A2438}"/>
              </a:ext>
            </a:extLst>
          </p:cNvPr>
          <p:cNvSpPr>
            <a:spLocks noGrp="1"/>
          </p:cNvSpPr>
          <p:nvPr>
            <p:ph type="title"/>
          </p:nvPr>
        </p:nvSpPr>
        <p:spPr/>
        <p:txBody>
          <a:bodyPr>
            <a:normAutofit/>
          </a:bodyPr>
          <a:lstStyle/>
          <a:p>
            <a:r>
              <a:rPr lang="en-US" sz="4400" b="1" dirty="0">
                <a:solidFill>
                  <a:srgbClr val="CC6600"/>
                </a:solidFill>
              </a:rPr>
              <a:t>The writing component</a:t>
            </a:r>
            <a:endParaRPr lang="tr-TR" sz="4400" b="1" dirty="0">
              <a:solidFill>
                <a:srgbClr val="CC6600"/>
              </a:solidFill>
            </a:endParaRPr>
          </a:p>
        </p:txBody>
      </p:sp>
      <p:sp>
        <p:nvSpPr>
          <p:cNvPr id="3" name="Content Placeholder 2">
            <a:extLst>
              <a:ext uri="{FF2B5EF4-FFF2-40B4-BE49-F238E27FC236}">
                <a16:creationId xmlns:a16="http://schemas.microsoft.com/office/drawing/2014/main" id="{299B9023-F8A0-9F4A-B2B3-ED3EA509F8D1}"/>
              </a:ext>
            </a:extLst>
          </p:cNvPr>
          <p:cNvSpPr>
            <a:spLocks noGrp="1"/>
          </p:cNvSpPr>
          <p:nvPr>
            <p:ph idx="1"/>
          </p:nvPr>
        </p:nvSpPr>
        <p:spPr>
          <a:xfrm>
            <a:off x="1066800" y="2103120"/>
            <a:ext cx="10058400" cy="2558332"/>
          </a:xfrm>
        </p:spPr>
        <p:txBody>
          <a:bodyPr>
            <a:normAutofit/>
          </a:bodyPr>
          <a:lstStyle/>
          <a:p>
            <a:pPr marL="0" indent="0">
              <a:buNone/>
            </a:pPr>
            <a:endParaRPr lang="tr-TR" dirty="0"/>
          </a:p>
          <a:p>
            <a:pPr lvl="0"/>
            <a:r>
              <a:rPr lang="en-US" dirty="0"/>
              <a:t>facilitating students’ ability to comprehend appropriately chosen source texts to craft an effective analysis</a:t>
            </a:r>
            <a:endParaRPr lang="tr-TR" dirty="0"/>
          </a:p>
          <a:p>
            <a:pPr lvl="0"/>
            <a:r>
              <a:rPr lang="en-US" dirty="0"/>
              <a:t>encouraging students to write a purposeful and organized essay by analyzing and synthesizing information given in written, oral or audio-visual materials in a way that fosters analytical thinking and creativity</a:t>
            </a:r>
            <a:endParaRPr lang="tr-TR" dirty="0"/>
          </a:p>
        </p:txBody>
      </p:sp>
    </p:spTree>
    <p:extLst>
      <p:ext uri="{BB962C8B-B14F-4D97-AF65-F5344CB8AC3E}">
        <p14:creationId xmlns:p14="http://schemas.microsoft.com/office/powerpoint/2010/main" val="1568353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TM03090434[[fn=Tahta Yazı]]</Template>
  <TotalTime>1345</TotalTime>
  <Words>4095</Words>
  <Application>Microsoft Macintosh PowerPoint</Application>
  <PresentationFormat>Widescreen</PresentationFormat>
  <Paragraphs>640</Paragraphs>
  <Slides>63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Calibri</vt:lpstr>
      <vt:lpstr>Century Gothic</vt:lpstr>
      <vt:lpstr>Garamond</vt:lpstr>
      <vt:lpstr>Rockwell</vt:lpstr>
      <vt:lpstr>Times New Roman</vt:lpstr>
      <vt:lpstr>Wingdings</vt:lpstr>
      <vt:lpstr>Savon</vt:lpstr>
      <vt:lpstr>2018-2019 academıc year  DEPARTMENT OF MODERN LANGUAGES  fırst day presentatıon</vt:lpstr>
      <vt:lpstr>The results of the needs analysis survey carried out with graduates of YTU clearly show why you should care about English courses.</vt:lpstr>
      <vt:lpstr>The most frequently needed language skill is speaking. It is followed by reading and writing. </vt:lpstr>
      <vt:lpstr>Levels in DML Fall courses: A2 &amp; B2</vt:lpstr>
      <vt:lpstr>Course Information for  MDB1031 Advanced English 1</vt:lpstr>
      <vt:lpstr>Course Description</vt:lpstr>
      <vt:lpstr>The reading component</vt:lpstr>
      <vt:lpstr>Regarding the reading skill, Advanced English I course reinforces the students’ ability to</vt:lpstr>
      <vt:lpstr>The writing component</vt:lpstr>
      <vt:lpstr>Regarding the writing skill, Advanced English I course reinforces the students’ ability to</vt:lpstr>
      <vt:lpstr>Attendance</vt:lpstr>
      <vt:lpstr>Please remember!</vt:lpstr>
      <vt:lpstr>Coursebook &amp; Suggested Materials </vt:lpstr>
      <vt:lpstr>Online Learning Platform  for Leap 3 </vt:lpstr>
      <vt:lpstr> </vt:lpstr>
      <vt:lpstr>Assessment</vt:lpstr>
      <vt:lpstr>Make-up Exams</vt:lpstr>
      <vt:lpstr>    </vt:lpstr>
      <vt:lpstr>Course Information for  MDB1131 Advanced English 1 Only for BÖTE Students </vt:lpstr>
      <vt:lpstr>Course Description</vt:lpstr>
      <vt:lpstr>The reading component</vt:lpstr>
      <vt:lpstr>Regarding the reading skill, Advanced English I course reinforces the students’ ability to</vt:lpstr>
      <vt:lpstr>The writing component</vt:lpstr>
      <vt:lpstr>Regarding the writing skill, Advanced English I course reinforces the students’ ability to</vt:lpstr>
      <vt:lpstr>Attendance</vt:lpstr>
      <vt:lpstr>Please remember!</vt:lpstr>
      <vt:lpstr>Coursebook &amp; Suggested Materials </vt:lpstr>
      <vt:lpstr>Online Learning Platform  for Leap 3 </vt:lpstr>
      <vt:lpstr> </vt:lpstr>
      <vt:lpstr>Assessment</vt:lpstr>
      <vt:lpstr>Make-up Exams</vt:lpstr>
      <vt:lpstr>    </vt:lpstr>
      <vt:lpstr>Course Information for  MDB2051  Reading and Speaking in  English</vt:lpstr>
      <vt:lpstr>Course Description</vt:lpstr>
      <vt:lpstr>The reading component</vt:lpstr>
      <vt:lpstr>Regarding the reading, listening, and writing skills, Reading and Speaking in English course reinforces the students’ ability to</vt:lpstr>
      <vt:lpstr>The speaking component</vt:lpstr>
      <vt:lpstr>Speaking skills aimed to be improved:</vt:lpstr>
      <vt:lpstr>Attendance</vt:lpstr>
      <vt:lpstr>Please remember!</vt:lpstr>
      <vt:lpstr>Coursebook &amp; Suggested Materials </vt:lpstr>
      <vt:lpstr>Assessment</vt:lpstr>
      <vt:lpstr>Oral Exam</vt:lpstr>
      <vt:lpstr>Make-up Exams</vt:lpstr>
      <vt:lpstr>    </vt:lpstr>
      <vt:lpstr>Course Information for  MDB1051 English 1</vt:lpstr>
      <vt:lpstr>Course Description</vt:lpstr>
      <vt:lpstr>Course Description</vt:lpstr>
      <vt:lpstr>Attendance</vt:lpstr>
      <vt:lpstr>Please remember!</vt:lpstr>
      <vt:lpstr>Coursebook &amp; Suggested Materials </vt:lpstr>
      <vt:lpstr>Assessment</vt:lpstr>
      <vt:lpstr>Make-up Exams</vt:lpstr>
      <vt:lpstr>    </vt:lpstr>
      <vt:lpstr>Course Information for  MDB1091 English 1 (Only for the students of Faculty of Education)</vt:lpstr>
      <vt:lpstr>Course Description</vt:lpstr>
      <vt:lpstr>Course Description</vt:lpstr>
      <vt:lpstr>Attendance</vt:lpstr>
      <vt:lpstr>Please remember!</vt:lpstr>
      <vt:lpstr>Coursebook &amp; Suggested Materials </vt:lpstr>
      <vt:lpstr>Assessment</vt:lpstr>
      <vt:lpstr>Make-up Exams</vt:lpstr>
      <vt:lpstr>    </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PINAR</dc:creator>
  <cp:lastModifiedBy>Caner Dagli</cp:lastModifiedBy>
  <cp:revision>137</cp:revision>
  <dcterms:created xsi:type="dcterms:W3CDTF">2018-06-29T18:22:39Z</dcterms:created>
  <dcterms:modified xsi:type="dcterms:W3CDTF">2018-09-22T19:26:09Z</dcterms:modified>
</cp:coreProperties>
</file>